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78" r:id="rId4"/>
    <p:sldId id="286" r:id="rId5"/>
    <p:sldId id="279" r:id="rId6"/>
    <p:sldId id="276" r:id="rId7"/>
    <p:sldId id="291" r:id="rId8"/>
    <p:sldId id="292" r:id="rId9"/>
    <p:sldId id="293" r:id="rId10"/>
    <p:sldId id="275" r:id="rId11"/>
    <p:sldId id="280" r:id="rId12"/>
    <p:sldId id="282" r:id="rId13"/>
    <p:sldId id="283" r:id="rId14"/>
    <p:sldId id="284" r:id="rId15"/>
    <p:sldId id="265" r:id="rId16"/>
    <p:sldId id="285" r:id="rId17"/>
    <p:sldId id="277" r:id="rId18"/>
    <p:sldId id="287" r:id="rId19"/>
    <p:sldId id="288" r:id="rId20"/>
    <p:sldId id="289" r:id="rId21"/>
    <p:sldId id="269" r:id="rId22"/>
    <p:sldId id="270" r:id="rId23"/>
    <p:sldId id="290" r:id="rId24"/>
    <p:sldId id="272"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83" autoAdjust="0"/>
  </p:normalViewPr>
  <p:slideViewPr>
    <p:cSldViewPr showGuides="1">
      <p:cViewPr varScale="1">
        <p:scale>
          <a:sx n="57" d="100"/>
          <a:sy n="57" d="100"/>
        </p:scale>
        <p:origin x="62" y="67"/>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5B11B-2492-4616-A24E-6E7B6A5A4CB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2554C03-A476-4114-BEF5-FA50FB8FA44B}">
      <dgm:prSet phldrT="[Text]"/>
      <dgm:spPr/>
      <dgm:t>
        <a:bodyPr/>
        <a:lstStyle/>
        <a:p>
          <a:r>
            <a:rPr lang="en-US" dirty="0" smtClean="0"/>
            <a:t>Develop a Relationship of Trust</a:t>
          </a:r>
          <a:endParaRPr lang="en-US" dirty="0"/>
        </a:p>
      </dgm:t>
    </dgm:pt>
    <dgm:pt modelId="{1BFEE5A7-AFC6-46C8-9C4B-0B405B89F6DD}" type="parTrans" cxnId="{36CE3FF0-A712-4780-A0CA-A59D244F5F48}">
      <dgm:prSet/>
      <dgm:spPr/>
      <dgm:t>
        <a:bodyPr/>
        <a:lstStyle/>
        <a:p>
          <a:endParaRPr lang="en-US"/>
        </a:p>
      </dgm:t>
    </dgm:pt>
    <dgm:pt modelId="{3E1D63EE-C400-4D90-948E-BD9B85784A48}" type="sibTrans" cxnId="{36CE3FF0-A712-4780-A0CA-A59D244F5F48}">
      <dgm:prSet/>
      <dgm:spPr/>
      <dgm:t>
        <a:bodyPr/>
        <a:lstStyle/>
        <a:p>
          <a:endParaRPr lang="en-US"/>
        </a:p>
      </dgm:t>
    </dgm:pt>
    <dgm:pt modelId="{6CC2CBEC-80FC-43BF-86A0-01014877A45E}">
      <dgm:prSet phldrT="[Text]"/>
      <dgm:spPr/>
      <dgm:t>
        <a:bodyPr/>
        <a:lstStyle/>
        <a:p>
          <a:r>
            <a:rPr lang="en-US" dirty="0" smtClean="0"/>
            <a:t>Define Roles and Responsibilities</a:t>
          </a:r>
          <a:endParaRPr lang="en-US" dirty="0"/>
        </a:p>
      </dgm:t>
    </dgm:pt>
    <dgm:pt modelId="{D31FABE2-D229-4EE8-8921-90D7B0FE7037}" type="parTrans" cxnId="{8356B580-949C-4B55-8C61-EFD74516E04A}">
      <dgm:prSet/>
      <dgm:spPr/>
      <dgm:t>
        <a:bodyPr/>
        <a:lstStyle/>
        <a:p>
          <a:endParaRPr lang="en-US"/>
        </a:p>
      </dgm:t>
    </dgm:pt>
    <dgm:pt modelId="{7C02DB86-914B-4263-8763-963225E5C84C}" type="sibTrans" cxnId="{8356B580-949C-4B55-8C61-EFD74516E04A}">
      <dgm:prSet/>
      <dgm:spPr/>
      <dgm:t>
        <a:bodyPr/>
        <a:lstStyle/>
        <a:p>
          <a:endParaRPr lang="en-US"/>
        </a:p>
      </dgm:t>
    </dgm:pt>
    <dgm:pt modelId="{24EC25EB-7F26-4E3C-A311-88DF1A71E6A0}">
      <dgm:prSet phldrT="[Text]"/>
      <dgm:spPr/>
      <dgm:t>
        <a:bodyPr/>
        <a:lstStyle/>
        <a:p>
          <a:r>
            <a:rPr lang="en-US" dirty="0" smtClean="0"/>
            <a:t>Establish Short and Long Term Goals</a:t>
          </a:r>
          <a:endParaRPr lang="en-US" dirty="0"/>
        </a:p>
      </dgm:t>
    </dgm:pt>
    <dgm:pt modelId="{8F381341-FE37-4C35-8D14-7FAD84EE1A11}" type="parTrans" cxnId="{500CAB63-5342-49BF-8A53-BC13CC57C5D5}">
      <dgm:prSet/>
      <dgm:spPr/>
      <dgm:t>
        <a:bodyPr/>
        <a:lstStyle/>
        <a:p>
          <a:endParaRPr lang="en-US"/>
        </a:p>
      </dgm:t>
    </dgm:pt>
    <dgm:pt modelId="{C9364B2A-752B-4C40-B0AF-20BAF6A064F0}" type="sibTrans" cxnId="{500CAB63-5342-49BF-8A53-BC13CC57C5D5}">
      <dgm:prSet/>
      <dgm:spPr/>
      <dgm:t>
        <a:bodyPr/>
        <a:lstStyle/>
        <a:p>
          <a:endParaRPr lang="en-US"/>
        </a:p>
      </dgm:t>
    </dgm:pt>
    <dgm:pt modelId="{EB910B29-A31A-4369-A48F-8B4232DFB6D0}">
      <dgm:prSet phldrT="[Text]"/>
      <dgm:spPr/>
      <dgm:t>
        <a:bodyPr/>
        <a:lstStyle/>
        <a:p>
          <a:r>
            <a:rPr lang="en-US" dirty="0" smtClean="0"/>
            <a:t>Collaborate to Solve Problems</a:t>
          </a:r>
          <a:endParaRPr lang="en-US" dirty="0"/>
        </a:p>
      </dgm:t>
    </dgm:pt>
    <dgm:pt modelId="{5B5B6D46-1699-4243-A0C4-35A199BFA57B}" type="parTrans" cxnId="{C16E7B42-FDEF-4258-905C-A5B11B216443}">
      <dgm:prSet/>
      <dgm:spPr/>
      <dgm:t>
        <a:bodyPr/>
        <a:lstStyle/>
        <a:p>
          <a:endParaRPr lang="en-US"/>
        </a:p>
      </dgm:t>
    </dgm:pt>
    <dgm:pt modelId="{61716432-D10C-45FF-A74B-E9BB0AD9C67E}" type="sibTrans" cxnId="{C16E7B42-FDEF-4258-905C-A5B11B216443}">
      <dgm:prSet/>
      <dgm:spPr/>
      <dgm:t>
        <a:bodyPr/>
        <a:lstStyle/>
        <a:p>
          <a:endParaRPr lang="en-US"/>
        </a:p>
      </dgm:t>
    </dgm:pt>
    <dgm:pt modelId="{DD49F481-1D17-4347-8F10-DAFE4F3B3716}" type="pres">
      <dgm:prSet presAssocID="{52B5B11B-2492-4616-A24E-6E7B6A5A4CB9}" presName="cycle" presStyleCnt="0">
        <dgm:presLayoutVars>
          <dgm:dir/>
          <dgm:resizeHandles val="exact"/>
        </dgm:presLayoutVars>
      </dgm:prSet>
      <dgm:spPr/>
      <dgm:t>
        <a:bodyPr/>
        <a:lstStyle/>
        <a:p>
          <a:endParaRPr lang="en-US"/>
        </a:p>
      </dgm:t>
    </dgm:pt>
    <dgm:pt modelId="{AF5B4FFF-902A-486C-8D62-9F328AE205E0}" type="pres">
      <dgm:prSet presAssocID="{72554C03-A476-4114-BEF5-FA50FB8FA44B}" presName="node" presStyleLbl="node1" presStyleIdx="0" presStyleCnt="4" custScaleX="116950" custScaleY="116950">
        <dgm:presLayoutVars>
          <dgm:bulletEnabled val="1"/>
        </dgm:presLayoutVars>
      </dgm:prSet>
      <dgm:spPr/>
      <dgm:t>
        <a:bodyPr/>
        <a:lstStyle/>
        <a:p>
          <a:endParaRPr lang="en-US"/>
        </a:p>
      </dgm:t>
    </dgm:pt>
    <dgm:pt modelId="{0F30C2EB-A789-479D-93B1-A2B7779D0A03}" type="pres">
      <dgm:prSet presAssocID="{3E1D63EE-C400-4D90-948E-BD9B85784A48}" presName="sibTrans" presStyleLbl="sibTrans2D1" presStyleIdx="0" presStyleCnt="4"/>
      <dgm:spPr/>
      <dgm:t>
        <a:bodyPr/>
        <a:lstStyle/>
        <a:p>
          <a:endParaRPr lang="en-US"/>
        </a:p>
      </dgm:t>
    </dgm:pt>
    <dgm:pt modelId="{70C55C34-E6E8-4B0B-B7CC-D50E923E1860}" type="pres">
      <dgm:prSet presAssocID="{3E1D63EE-C400-4D90-948E-BD9B85784A48}" presName="connectorText" presStyleLbl="sibTrans2D1" presStyleIdx="0" presStyleCnt="4"/>
      <dgm:spPr/>
      <dgm:t>
        <a:bodyPr/>
        <a:lstStyle/>
        <a:p>
          <a:endParaRPr lang="en-US"/>
        </a:p>
      </dgm:t>
    </dgm:pt>
    <dgm:pt modelId="{9F3054D3-82C7-4CBE-B8FE-FE048890AAB1}" type="pres">
      <dgm:prSet presAssocID="{6CC2CBEC-80FC-43BF-86A0-01014877A45E}" presName="node" presStyleLbl="node1" presStyleIdx="1" presStyleCnt="4" custScaleX="116950" custScaleY="116950">
        <dgm:presLayoutVars>
          <dgm:bulletEnabled val="1"/>
        </dgm:presLayoutVars>
      </dgm:prSet>
      <dgm:spPr/>
      <dgm:t>
        <a:bodyPr/>
        <a:lstStyle/>
        <a:p>
          <a:endParaRPr lang="en-US"/>
        </a:p>
      </dgm:t>
    </dgm:pt>
    <dgm:pt modelId="{9B3DAF98-12D6-4794-93CC-B0942A8200B9}" type="pres">
      <dgm:prSet presAssocID="{7C02DB86-914B-4263-8763-963225E5C84C}" presName="sibTrans" presStyleLbl="sibTrans2D1" presStyleIdx="1" presStyleCnt="4"/>
      <dgm:spPr/>
      <dgm:t>
        <a:bodyPr/>
        <a:lstStyle/>
        <a:p>
          <a:endParaRPr lang="en-US"/>
        </a:p>
      </dgm:t>
    </dgm:pt>
    <dgm:pt modelId="{743A94BB-A8FE-4430-9BA1-01DFDD42A782}" type="pres">
      <dgm:prSet presAssocID="{7C02DB86-914B-4263-8763-963225E5C84C}" presName="connectorText" presStyleLbl="sibTrans2D1" presStyleIdx="1" presStyleCnt="4"/>
      <dgm:spPr/>
      <dgm:t>
        <a:bodyPr/>
        <a:lstStyle/>
        <a:p>
          <a:endParaRPr lang="en-US"/>
        </a:p>
      </dgm:t>
    </dgm:pt>
    <dgm:pt modelId="{FD33ECD5-A401-4A09-B121-92F3E8FF5AF4}" type="pres">
      <dgm:prSet presAssocID="{24EC25EB-7F26-4E3C-A311-88DF1A71E6A0}" presName="node" presStyleLbl="node1" presStyleIdx="2" presStyleCnt="4" custScaleX="116950" custScaleY="116950">
        <dgm:presLayoutVars>
          <dgm:bulletEnabled val="1"/>
        </dgm:presLayoutVars>
      </dgm:prSet>
      <dgm:spPr/>
      <dgm:t>
        <a:bodyPr/>
        <a:lstStyle/>
        <a:p>
          <a:endParaRPr lang="en-US"/>
        </a:p>
      </dgm:t>
    </dgm:pt>
    <dgm:pt modelId="{0BE19273-562F-4E2E-AC06-E221BF8296FC}" type="pres">
      <dgm:prSet presAssocID="{C9364B2A-752B-4C40-B0AF-20BAF6A064F0}" presName="sibTrans" presStyleLbl="sibTrans2D1" presStyleIdx="2" presStyleCnt="4"/>
      <dgm:spPr/>
      <dgm:t>
        <a:bodyPr/>
        <a:lstStyle/>
        <a:p>
          <a:endParaRPr lang="en-US"/>
        </a:p>
      </dgm:t>
    </dgm:pt>
    <dgm:pt modelId="{6FA82E48-6B50-4E2E-93BB-5D8CBE0B7BCA}" type="pres">
      <dgm:prSet presAssocID="{C9364B2A-752B-4C40-B0AF-20BAF6A064F0}" presName="connectorText" presStyleLbl="sibTrans2D1" presStyleIdx="2" presStyleCnt="4"/>
      <dgm:spPr/>
      <dgm:t>
        <a:bodyPr/>
        <a:lstStyle/>
        <a:p>
          <a:endParaRPr lang="en-US"/>
        </a:p>
      </dgm:t>
    </dgm:pt>
    <dgm:pt modelId="{9A199716-C6AD-474E-A813-38EF27AA737C}" type="pres">
      <dgm:prSet presAssocID="{EB910B29-A31A-4369-A48F-8B4232DFB6D0}" presName="node" presStyleLbl="node1" presStyleIdx="3" presStyleCnt="4" custScaleX="116950" custScaleY="116950">
        <dgm:presLayoutVars>
          <dgm:bulletEnabled val="1"/>
        </dgm:presLayoutVars>
      </dgm:prSet>
      <dgm:spPr/>
      <dgm:t>
        <a:bodyPr/>
        <a:lstStyle/>
        <a:p>
          <a:endParaRPr lang="en-US"/>
        </a:p>
      </dgm:t>
    </dgm:pt>
    <dgm:pt modelId="{E31E33BC-441E-4CF2-9A9C-F06C4CAB75FA}" type="pres">
      <dgm:prSet presAssocID="{61716432-D10C-45FF-A74B-E9BB0AD9C67E}" presName="sibTrans" presStyleLbl="sibTrans2D1" presStyleIdx="3" presStyleCnt="4"/>
      <dgm:spPr/>
      <dgm:t>
        <a:bodyPr/>
        <a:lstStyle/>
        <a:p>
          <a:endParaRPr lang="en-US"/>
        </a:p>
      </dgm:t>
    </dgm:pt>
    <dgm:pt modelId="{B8DA2CBB-07F3-4605-8B97-1B222F85FEBC}" type="pres">
      <dgm:prSet presAssocID="{61716432-D10C-45FF-A74B-E9BB0AD9C67E}" presName="connectorText" presStyleLbl="sibTrans2D1" presStyleIdx="3" presStyleCnt="4"/>
      <dgm:spPr/>
      <dgm:t>
        <a:bodyPr/>
        <a:lstStyle/>
        <a:p>
          <a:endParaRPr lang="en-US"/>
        </a:p>
      </dgm:t>
    </dgm:pt>
  </dgm:ptLst>
  <dgm:cxnLst>
    <dgm:cxn modelId="{59C06BF5-1F40-4935-8E33-E4A50C64CCF8}" type="presOf" srcId="{6CC2CBEC-80FC-43BF-86A0-01014877A45E}" destId="{9F3054D3-82C7-4CBE-B8FE-FE048890AAB1}" srcOrd="0" destOrd="0" presId="urn:microsoft.com/office/officeart/2005/8/layout/cycle2"/>
    <dgm:cxn modelId="{C16E7B42-FDEF-4258-905C-A5B11B216443}" srcId="{52B5B11B-2492-4616-A24E-6E7B6A5A4CB9}" destId="{EB910B29-A31A-4369-A48F-8B4232DFB6D0}" srcOrd="3" destOrd="0" parTransId="{5B5B6D46-1699-4243-A0C4-35A199BFA57B}" sibTransId="{61716432-D10C-45FF-A74B-E9BB0AD9C67E}"/>
    <dgm:cxn modelId="{0E357DC7-BE19-4D42-BB99-B050850C516D}" type="presOf" srcId="{61716432-D10C-45FF-A74B-E9BB0AD9C67E}" destId="{E31E33BC-441E-4CF2-9A9C-F06C4CAB75FA}" srcOrd="0" destOrd="0" presId="urn:microsoft.com/office/officeart/2005/8/layout/cycle2"/>
    <dgm:cxn modelId="{0C2B12B6-4287-47E8-8EF0-6B15C07345E4}" type="presOf" srcId="{61716432-D10C-45FF-A74B-E9BB0AD9C67E}" destId="{B8DA2CBB-07F3-4605-8B97-1B222F85FEBC}" srcOrd="1" destOrd="0" presId="urn:microsoft.com/office/officeart/2005/8/layout/cycle2"/>
    <dgm:cxn modelId="{8356B580-949C-4B55-8C61-EFD74516E04A}" srcId="{52B5B11B-2492-4616-A24E-6E7B6A5A4CB9}" destId="{6CC2CBEC-80FC-43BF-86A0-01014877A45E}" srcOrd="1" destOrd="0" parTransId="{D31FABE2-D229-4EE8-8921-90D7B0FE7037}" sibTransId="{7C02DB86-914B-4263-8763-963225E5C84C}"/>
    <dgm:cxn modelId="{07C34B4F-994B-4A04-B4BB-5EC82ACC0A5A}" type="presOf" srcId="{C9364B2A-752B-4C40-B0AF-20BAF6A064F0}" destId="{6FA82E48-6B50-4E2E-93BB-5D8CBE0B7BCA}" srcOrd="1" destOrd="0" presId="urn:microsoft.com/office/officeart/2005/8/layout/cycle2"/>
    <dgm:cxn modelId="{E378397F-CD17-47F1-B17D-32E89D457C21}" type="presOf" srcId="{72554C03-A476-4114-BEF5-FA50FB8FA44B}" destId="{AF5B4FFF-902A-486C-8D62-9F328AE205E0}" srcOrd="0" destOrd="0" presId="urn:microsoft.com/office/officeart/2005/8/layout/cycle2"/>
    <dgm:cxn modelId="{1EC090CE-00EE-4E62-870F-174831F29359}" type="presOf" srcId="{52B5B11B-2492-4616-A24E-6E7B6A5A4CB9}" destId="{DD49F481-1D17-4347-8F10-DAFE4F3B3716}" srcOrd="0" destOrd="0" presId="urn:microsoft.com/office/officeart/2005/8/layout/cycle2"/>
    <dgm:cxn modelId="{5AAAF9AC-E8F4-4967-B66B-8EE39C6B765A}" type="presOf" srcId="{24EC25EB-7F26-4E3C-A311-88DF1A71E6A0}" destId="{FD33ECD5-A401-4A09-B121-92F3E8FF5AF4}" srcOrd="0" destOrd="0" presId="urn:microsoft.com/office/officeart/2005/8/layout/cycle2"/>
    <dgm:cxn modelId="{500CAB63-5342-49BF-8A53-BC13CC57C5D5}" srcId="{52B5B11B-2492-4616-A24E-6E7B6A5A4CB9}" destId="{24EC25EB-7F26-4E3C-A311-88DF1A71E6A0}" srcOrd="2" destOrd="0" parTransId="{8F381341-FE37-4C35-8D14-7FAD84EE1A11}" sibTransId="{C9364B2A-752B-4C40-B0AF-20BAF6A064F0}"/>
    <dgm:cxn modelId="{5616B703-F3B8-427D-9276-1E57CC32EAF9}" type="presOf" srcId="{3E1D63EE-C400-4D90-948E-BD9B85784A48}" destId="{0F30C2EB-A789-479D-93B1-A2B7779D0A03}" srcOrd="0" destOrd="0" presId="urn:microsoft.com/office/officeart/2005/8/layout/cycle2"/>
    <dgm:cxn modelId="{24FE2EA6-A4FB-4EE2-9F2B-5D0BC716B391}" type="presOf" srcId="{7C02DB86-914B-4263-8763-963225E5C84C}" destId="{743A94BB-A8FE-4430-9BA1-01DFDD42A782}" srcOrd="1" destOrd="0" presId="urn:microsoft.com/office/officeart/2005/8/layout/cycle2"/>
    <dgm:cxn modelId="{66CCAFA5-E7A0-4ED0-85BA-70AEC6DC1CC8}" type="presOf" srcId="{C9364B2A-752B-4C40-B0AF-20BAF6A064F0}" destId="{0BE19273-562F-4E2E-AC06-E221BF8296FC}" srcOrd="0" destOrd="0" presId="urn:microsoft.com/office/officeart/2005/8/layout/cycle2"/>
    <dgm:cxn modelId="{36CE3FF0-A712-4780-A0CA-A59D244F5F48}" srcId="{52B5B11B-2492-4616-A24E-6E7B6A5A4CB9}" destId="{72554C03-A476-4114-BEF5-FA50FB8FA44B}" srcOrd="0" destOrd="0" parTransId="{1BFEE5A7-AFC6-46C8-9C4B-0B405B89F6DD}" sibTransId="{3E1D63EE-C400-4D90-948E-BD9B85784A48}"/>
    <dgm:cxn modelId="{C78F78DC-D91B-49D3-B63A-C1016C2460E1}" type="presOf" srcId="{3E1D63EE-C400-4D90-948E-BD9B85784A48}" destId="{70C55C34-E6E8-4B0B-B7CC-D50E923E1860}" srcOrd="1" destOrd="0" presId="urn:microsoft.com/office/officeart/2005/8/layout/cycle2"/>
    <dgm:cxn modelId="{A09BC18B-C4F3-4352-B1DA-87435675ED83}" type="presOf" srcId="{EB910B29-A31A-4369-A48F-8B4232DFB6D0}" destId="{9A199716-C6AD-474E-A813-38EF27AA737C}" srcOrd="0" destOrd="0" presId="urn:microsoft.com/office/officeart/2005/8/layout/cycle2"/>
    <dgm:cxn modelId="{7F366435-2D35-4532-8C0F-8655C6335C10}" type="presOf" srcId="{7C02DB86-914B-4263-8763-963225E5C84C}" destId="{9B3DAF98-12D6-4794-93CC-B0942A8200B9}" srcOrd="0" destOrd="0" presId="urn:microsoft.com/office/officeart/2005/8/layout/cycle2"/>
    <dgm:cxn modelId="{F44E0C68-A0D8-4F37-83EA-D22D1E7D8573}" type="presParOf" srcId="{DD49F481-1D17-4347-8F10-DAFE4F3B3716}" destId="{AF5B4FFF-902A-486C-8D62-9F328AE205E0}" srcOrd="0" destOrd="0" presId="urn:microsoft.com/office/officeart/2005/8/layout/cycle2"/>
    <dgm:cxn modelId="{CCD573F9-3306-4DC0-A00F-9C7E1A4C11CE}" type="presParOf" srcId="{DD49F481-1D17-4347-8F10-DAFE4F3B3716}" destId="{0F30C2EB-A789-479D-93B1-A2B7779D0A03}" srcOrd="1" destOrd="0" presId="urn:microsoft.com/office/officeart/2005/8/layout/cycle2"/>
    <dgm:cxn modelId="{4EB460EE-4CA0-42E6-BF89-0E4B81FC434B}" type="presParOf" srcId="{0F30C2EB-A789-479D-93B1-A2B7779D0A03}" destId="{70C55C34-E6E8-4B0B-B7CC-D50E923E1860}" srcOrd="0" destOrd="0" presId="urn:microsoft.com/office/officeart/2005/8/layout/cycle2"/>
    <dgm:cxn modelId="{7F32A7FF-9BF2-4F3F-A452-E0828EFBEA85}" type="presParOf" srcId="{DD49F481-1D17-4347-8F10-DAFE4F3B3716}" destId="{9F3054D3-82C7-4CBE-B8FE-FE048890AAB1}" srcOrd="2" destOrd="0" presId="urn:microsoft.com/office/officeart/2005/8/layout/cycle2"/>
    <dgm:cxn modelId="{9607102A-7559-4998-BF6E-B352370EFF6F}" type="presParOf" srcId="{DD49F481-1D17-4347-8F10-DAFE4F3B3716}" destId="{9B3DAF98-12D6-4794-93CC-B0942A8200B9}" srcOrd="3" destOrd="0" presId="urn:microsoft.com/office/officeart/2005/8/layout/cycle2"/>
    <dgm:cxn modelId="{A0F56926-FEF1-4B69-9E74-31513DFEC307}" type="presParOf" srcId="{9B3DAF98-12D6-4794-93CC-B0942A8200B9}" destId="{743A94BB-A8FE-4430-9BA1-01DFDD42A782}" srcOrd="0" destOrd="0" presId="urn:microsoft.com/office/officeart/2005/8/layout/cycle2"/>
    <dgm:cxn modelId="{944324C6-B6C2-49DE-8AA4-6DC1585B29C6}" type="presParOf" srcId="{DD49F481-1D17-4347-8F10-DAFE4F3B3716}" destId="{FD33ECD5-A401-4A09-B121-92F3E8FF5AF4}" srcOrd="4" destOrd="0" presId="urn:microsoft.com/office/officeart/2005/8/layout/cycle2"/>
    <dgm:cxn modelId="{22EE0E19-41D2-4496-8FD7-CA2EB10F861B}" type="presParOf" srcId="{DD49F481-1D17-4347-8F10-DAFE4F3B3716}" destId="{0BE19273-562F-4E2E-AC06-E221BF8296FC}" srcOrd="5" destOrd="0" presId="urn:microsoft.com/office/officeart/2005/8/layout/cycle2"/>
    <dgm:cxn modelId="{9910F752-956E-4FE3-B6F1-6B7EB98D188F}" type="presParOf" srcId="{0BE19273-562F-4E2E-AC06-E221BF8296FC}" destId="{6FA82E48-6B50-4E2E-93BB-5D8CBE0B7BCA}" srcOrd="0" destOrd="0" presId="urn:microsoft.com/office/officeart/2005/8/layout/cycle2"/>
    <dgm:cxn modelId="{5EB4511A-AC75-443E-BC37-687E82C692D7}" type="presParOf" srcId="{DD49F481-1D17-4347-8F10-DAFE4F3B3716}" destId="{9A199716-C6AD-474E-A813-38EF27AA737C}" srcOrd="6" destOrd="0" presId="urn:microsoft.com/office/officeart/2005/8/layout/cycle2"/>
    <dgm:cxn modelId="{5FD67915-9D6E-41F6-B3A7-055355001C4E}" type="presParOf" srcId="{DD49F481-1D17-4347-8F10-DAFE4F3B3716}" destId="{E31E33BC-441E-4CF2-9A9C-F06C4CAB75FA}" srcOrd="7" destOrd="0" presId="urn:microsoft.com/office/officeart/2005/8/layout/cycle2"/>
    <dgm:cxn modelId="{FF51DCED-5396-484D-8DB6-167F15F582DE}" type="presParOf" srcId="{E31E33BC-441E-4CF2-9A9C-F06C4CAB75FA}" destId="{B8DA2CBB-07F3-4605-8B97-1B222F85FEB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7283B-D8F4-471C-8EC6-31E139D79868}" type="doc">
      <dgm:prSet loTypeId="urn:microsoft.com/office/officeart/2005/8/layout/process1" loCatId="process" qsTypeId="urn:microsoft.com/office/officeart/2005/8/quickstyle/simple1" qsCatId="simple" csTypeId="urn:microsoft.com/office/officeart/2005/8/colors/accent1_2" csCatId="accent1" phldr="1"/>
      <dgm:spPr/>
    </dgm:pt>
    <dgm:pt modelId="{0EEC5D9D-6DB8-458C-A38F-1C160EEB3AC9}">
      <dgm:prSet phldrT="[Text]"/>
      <dgm:spPr/>
      <dgm:t>
        <a:bodyPr/>
        <a:lstStyle/>
        <a:p>
          <a:r>
            <a:rPr lang="en-US" dirty="0" smtClean="0"/>
            <a:t>Exploration</a:t>
          </a:r>
          <a:endParaRPr lang="en-US" dirty="0"/>
        </a:p>
      </dgm:t>
    </dgm:pt>
    <dgm:pt modelId="{B89725C2-F9D1-4755-88CF-133A630F1D46}" type="parTrans" cxnId="{97E249E4-831C-4480-BFBC-0CF39991912D}">
      <dgm:prSet/>
      <dgm:spPr/>
      <dgm:t>
        <a:bodyPr/>
        <a:lstStyle/>
        <a:p>
          <a:endParaRPr lang="en-US"/>
        </a:p>
      </dgm:t>
    </dgm:pt>
    <dgm:pt modelId="{6AF7A913-6AB6-4024-AA7D-7C7B004762B1}" type="sibTrans" cxnId="{97E249E4-831C-4480-BFBC-0CF39991912D}">
      <dgm:prSet/>
      <dgm:spPr/>
      <dgm:t>
        <a:bodyPr/>
        <a:lstStyle/>
        <a:p>
          <a:endParaRPr lang="en-US"/>
        </a:p>
      </dgm:t>
    </dgm:pt>
    <dgm:pt modelId="{DE04015D-F068-4401-B6F4-0789B7C23F7B}">
      <dgm:prSet phldrT="[Text]"/>
      <dgm:spPr/>
      <dgm:t>
        <a:bodyPr/>
        <a:lstStyle/>
        <a:p>
          <a:r>
            <a:rPr lang="en-US" dirty="0" smtClean="0"/>
            <a:t>New Understanding</a:t>
          </a:r>
          <a:endParaRPr lang="en-US" dirty="0"/>
        </a:p>
      </dgm:t>
    </dgm:pt>
    <dgm:pt modelId="{A28ED0DA-6926-49E7-A060-D75C7B3B0505}" type="parTrans" cxnId="{C1EDC01C-8192-48DC-937F-C3B0D7F60E27}">
      <dgm:prSet/>
      <dgm:spPr/>
      <dgm:t>
        <a:bodyPr/>
        <a:lstStyle/>
        <a:p>
          <a:endParaRPr lang="en-US"/>
        </a:p>
      </dgm:t>
    </dgm:pt>
    <dgm:pt modelId="{11211FFD-0055-4FEE-A9E2-23FE4EA058FB}" type="sibTrans" cxnId="{C1EDC01C-8192-48DC-937F-C3B0D7F60E27}">
      <dgm:prSet/>
      <dgm:spPr/>
      <dgm:t>
        <a:bodyPr/>
        <a:lstStyle/>
        <a:p>
          <a:endParaRPr lang="en-US"/>
        </a:p>
      </dgm:t>
    </dgm:pt>
    <dgm:pt modelId="{492102CC-6CFB-4D1E-845A-004F43D526CD}">
      <dgm:prSet phldrT="[Text]"/>
      <dgm:spPr/>
      <dgm:t>
        <a:bodyPr/>
        <a:lstStyle/>
        <a:p>
          <a:r>
            <a:rPr lang="en-US" dirty="0" smtClean="0"/>
            <a:t>Action</a:t>
          </a:r>
          <a:endParaRPr lang="en-US" dirty="0"/>
        </a:p>
      </dgm:t>
    </dgm:pt>
    <dgm:pt modelId="{6260096F-629A-4670-9CB1-7EAD18927BED}" type="parTrans" cxnId="{5874EE21-410C-41C0-A817-AA89600E5897}">
      <dgm:prSet/>
      <dgm:spPr/>
      <dgm:t>
        <a:bodyPr/>
        <a:lstStyle/>
        <a:p>
          <a:endParaRPr lang="en-US"/>
        </a:p>
      </dgm:t>
    </dgm:pt>
    <dgm:pt modelId="{5C5B0C7E-2563-4D14-BA08-585177CDFE9B}" type="sibTrans" cxnId="{5874EE21-410C-41C0-A817-AA89600E5897}">
      <dgm:prSet/>
      <dgm:spPr/>
      <dgm:t>
        <a:bodyPr/>
        <a:lstStyle/>
        <a:p>
          <a:endParaRPr lang="en-US"/>
        </a:p>
      </dgm:t>
    </dgm:pt>
    <dgm:pt modelId="{02E2730C-C309-4C92-A79F-FAF4189B9C74}" type="pres">
      <dgm:prSet presAssocID="{C107283B-D8F4-471C-8EC6-31E139D79868}" presName="Name0" presStyleCnt="0">
        <dgm:presLayoutVars>
          <dgm:dir/>
          <dgm:resizeHandles val="exact"/>
        </dgm:presLayoutVars>
      </dgm:prSet>
      <dgm:spPr/>
    </dgm:pt>
    <dgm:pt modelId="{C58B13AC-4155-4EB4-8850-1A9E09F3054B}" type="pres">
      <dgm:prSet presAssocID="{0EEC5D9D-6DB8-458C-A38F-1C160EEB3AC9}" presName="node" presStyleLbl="node1" presStyleIdx="0" presStyleCnt="3">
        <dgm:presLayoutVars>
          <dgm:bulletEnabled val="1"/>
        </dgm:presLayoutVars>
      </dgm:prSet>
      <dgm:spPr/>
      <dgm:t>
        <a:bodyPr/>
        <a:lstStyle/>
        <a:p>
          <a:endParaRPr lang="en-US"/>
        </a:p>
      </dgm:t>
    </dgm:pt>
    <dgm:pt modelId="{BA882C47-65C1-4F79-9CC0-C2D8BC4E5AD9}" type="pres">
      <dgm:prSet presAssocID="{6AF7A913-6AB6-4024-AA7D-7C7B004762B1}" presName="sibTrans" presStyleLbl="sibTrans2D1" presStyleIdx="0" presStyleCnt="2"/>
      <dgm:spPr/>
      <dgm:t>
        <a:bodyPr/>
        <a:lstStyle/>
        <a:p>
          <a:endParaRPr lang="en-US"/>
        </a:p>
      </dgm:t>
    </dgm:pt>
    <dgm:pt modelId="{79F219F9-FA23-4989-8055-32FE688A43A0}" type="pres">
      <dgm:prSet presAssocID="{6AF7A913-6AB6-4024-AA7D-7C7B004762B1}" presName="connectorText" presStyleLbl="sibTrans2D1" presStyleIdx="0" presStyleCnt="2"/>
      <dgm:spPr/>
      <dgm:t>
        <a:bodyPr/>
        <a:lstStyle/>
        <a:p>
          <a:endParaRPr lang="en-US"/>
        </a:p>
      </dgm:t>
    </dgm:pt>
    <dgm:pt modelId="{42B13187-7730-4EBA-B5A9-8E5014DB43F4}" type="pres">
      <dgm:prSet presAssocID="{DE04015D-F068-4401-B6F4-0789B7C23F7B}" presName="node" presStyleLbl="node1" presStyleIdx="1" presStyleCnt="3">
        <dgm:presLayoutVars>
          <dgm:bulletEnabled val="1"/>
        </dgm:presLayoutVars>
      </dgm:prSet>
      <dgm:spPr/>
      <dgm:t>
        <a:bodyPr/>
        <a:lstStyle/>
        <a:p>
          <a:endParaRPr lang="en-US"/>
        </a:p>
      </dgm:t>
    </dgm:pt>
    <dgm:pt modelId="{44D4327D-D9FF-4B09-9246-62FEE50EBE7A}" type="pres">
      <dgm:prSet presAssocID="{11211FFD-0055-4FEE-A9E2-23FE4EA058FB}" presName="sibTrans" presStyleLbl="sibTrans2D1" presStyleIdx="1" presStyleCnt="2"/>
      <dgm:spPr/>
      <dgm:t>
        <a:bodyPr/>
        <a:lstStyle/>
        <a:p>
          <a:endParaRPr lang="en-US"/>
        </a:p>
      </dgm:t>
    </dgm:pt>
    <dgm:pt modelId="{6BC615AD-E9E7-4753-8A37-69C765DC1236}" type="pres">
      <dgm:prSet presAssocID="{11211FFD-0055-4FEE-A9E2-23FE4EA058FB}" presName="connectorText" presStyleLbl="sibTrans2D1" presStyleIdx="1" presStyleCnt="2"/>
      <dgm:spPr/>
      <dgm:t>
        <a:bodyPr/>
        <a:lstStyle/>
        <a:p>
          <a:endParaRPr lang="en-US"/>
        </a:p>
      </dgm:t>
    </dgm:pt>
    <dgm:pt modelId="{C3C33955-8A58-46CB-90EE-BF21B0BA3110}" type="pres">
      <dgm:prSet presAssocID="{492102CC-6CFB-4D1E-845A-004F43D526CD}" presName="node" presStyleLbl="node1" presStyleIdx="2" presStyleCnt="3">
        <dgm:presLayoutVars>
          <dgm:bulletEnabled val="1"/>
        </dgm:presLayoutVars>
      </dgm:prSet>
      <dgm:spPr/>
      <dgm:t>
        <a:bodyPr/>
        <a:lstStyle/>
        <a:p>
          <a:endParaRPr lang="en-US"/>
        </a:p>
      </dgm:t>
    </dgm:pt>
  </dgm:ptLst>
  <dgm:cxnLst>
    <dgm:cxn modelId="{48F1634D-8EAE-4211-A30D-3CA776415608}" type="presOf" srcId="{DE04015D-F068-4401-B6F4-0789B7C23F7B}" destId="{42B13187-7730-4EBA-B5A9-8E5014DB43F4}" srcOrd="0" destOrd="0" presId="urn:microsoft.com/office/officeart/2005/8/layout/process1"/>
    <dgm:cxn modelId="{1F2114DD-1F7D-49CE-B4F5-A8F39DA16AD7}" type="presOf" srcId="{C107283B-D8F4-471C-8EC6-31E139D79868}" destId="{02E2730C-C309-4C92-A79F-FAF4189B9C74}" srcOrd="0" destOrd="0" presId="urn:microsoft.com/office/officeart/2005/8/layout/process1"/>
    <dgm:cxn modelId="{97E249E4-831C-4480-BFBC-0CF39991912D}" srcId="{C107283B-D8F4-471C-8EC6-31E139D79868}" destId="{0EEC5D9D-6DB8-458C-A38F-1C160EEB3AC9}" srcOrd="0" destOrd="0" parTransId="{B89725C2-F9D1-4755-88CF-133A630F1D46}" sibTransId="{6AF7A913-6AB6-4024-AA7D-7C7B004762B1}"/>
    <dgm:cxn modelId="{C1EDC01C-8192-48DC-937F-C3B0D7F60E27}" srcId="{C107283B-D8F4-471C-8EC6-31E139D79868}" destId="{DE04015D-F068-4401-B6F4-0789B7C23F7B}" srcOrd="1" destOrd="0" parTransId="{A28ED0DA-6926-49E7-A060-D75C7B3B0505}" sibTransId="{11211FFD-0055-4FEE-A9E2-23FE4EA058FB}"/>
    <dgm:cxn modelId="{CDA10386-19A9-4289-BB1B-D67DE288CE5E}" type="presOf" srcId="{11211FFD-0055-4FEE-A9E2-23FE4EA058FB}" destId="{44D4327D-D9FF-4B09-9246-62FEE50EBE7A}" srcOrd="0" destOrd="0" presId="urn:microsoft.com/office/officeart/2005/8/layout/process1"/>
    <dgm:cxn modelId="{BFAC646B-F540-416C-915D-FA5A74DE9B99}" type="presOf" srcId="{0EEC5D9D-6DB8-458C-A38F-1C160EEB3AC9}" destId="{C58B13AC-4155-4EB4-8850-1A9E09F3054B}" srcOrd="0" destOrd="0" presId="urn:microsoft.com/office/officeart/2005/8/layout/process1"/>
    <dgm:cxn modelId="{0C9635EE-08E0-433E-B906-C0D83095A19F}" type="presOf" srcId="{6AF7A913-6AB6-4024-AA7D-7C7B004762B1}" destId="{BA882C47-65C1-4F79-9CC0-C2D8BC4E5AD9}" srcOrd="0" destOrd="0" presId="urn:microsoft.com/office/officeart/2005/8/layout/process1"/>
    <dgm:cxn modelId="{5874EE21-410C-41C0-A817-AA89600E5897}" srcId="{C107283B-D8F4-471C-8EC6-31E139D79868}" destId="{492102CC-6CFB-4D1E-845A-004F43D526CD}" srcOrd="2" destOrd="0" parTransId="{6260096F-629A-4670-9CB1-7EAD18927BED}" sibTransId="{5C5B0C7E-2563-4D14-BA08-585177CDFE9B}"/>
    <dgm:cxn modelId="{B86FF7E2-A30E-43FD-9361-BBC2FCA730C8}" type="presOf" srcId="{492102CC-6CFB-4D1E-845A-004F43D526CD}" destId="{C3C33955-8A58-46CB-90EE-BF21B0BA3110}" srcOrd="0" destOrd="0" presId="urn:microsoft.com/office/officeart/2005/8/layout/process1"/>
    <dgm:cxn modelId="{D3016261-DCB6-4381-8EA9-1550BB862630}" type="presOf" srcId="{11211FFD-0055-4FEE-A9E2-23FE4EA058FB}" destId="{6BC615AD-E9E7-4753-8A37-69C765DC1236}" srcOrd="1" destOrd="0" presId="urn:microsoft.com/office/officeart/2005/8/layout/process1"/>
    <dgm:cxn modelId="{0B767807-6A70-4C06-8B8C-6E0D5F7003B7}" type="presOf" srcId="{6AF7A913-6AB6-4024-AA7D-7C7B004762B1}" destId="{79F219F9-FA23-4989-8055-32FE688A43A0}" srcOrd="1" destOrd="0" presId="urn:microsoft.com/office/officeart/2005/8/layout/process1"/>
    <dgm:cxn modelId="{EBE8E8B1-B7A7-4114-A809-A578F73A78E3}" type="presParOf" srcId="{02E2730C-C309-4C92-A79F-FAF4189B9C74}" destId="{C58B13AC-4155-4EB4-8850-1A9E09F3054B}" srcOrd="0" destOrd="0" presId="urn:microsoft.com/office/officeart/2005/8/layout/process1"/>
    <dgm:cxn modelId="{3D3FD757-01D8-4FF5-82CB-A36031E4F484}" type="presParOf" srcId="{02E2730C-C309-4C92-A79F-FAF4189B9C74}" destId="{BA882C47-65C1-4F79-9CC0-C2D8BC4E5AD9}" srcOrd="1" destOrd="0" presId="urn:microsoft.com/office/officeart/2005/8/layout/process1"/>
    <dgm:cxn modelId="{D81ECF4B-8055-412C-846A-433EEFB02100}" type="presParOf" srcId="{BA882C47-65C1-4F79-9CC0-C2D8BC4E5AD9}" destId="{79F219F9-FA23-4989-8055-32FE688A43A0}" srcOrd="0" destOrd="0" presId="urn:microsoft.com/office/officeart/2005/8/layout/process1"/>
    <dgm:cxn modelId="{635D02C3-EADD-4209-95DD-59A5775379C9}" type="presParOf" srcId="{02E2730C-C309-4C92-A79F-FAF4189B9C74}" destId="{42B13187-7730-4EBA-B5A9-8E5014DB43F4}" srcOrd="2" destOrd="0" presId="urn:microsoft.com/office/officeart/2005/8/layout/process1"/>
    <dgm:cxn modelId="{52DD8BCE-87CD-4E6A-970A-07545C9155A2}" type="presParOf" srcId="{02E2730C-C309-4C92-A79F-FAF4189B9C74}" destId="{44D4327D-D9FF-4B09-9246-62FEE50EBE7A}" srcOrd="3" destOrd="0" presId="urn:microsoft.com/office/officeart/2005/8/layout/process1"/>
    <dgm:cxn modelId="{5E9E9DBD-0479-4E17-A2DD-F682D72E71B2}" type="presParOf" srcId="{44D4327D-D9FF-4B09-9246-62FEE50EBE7A}" destId="{6BC615AD-E9E7-4753-8A37-69C765DC1236}" srcOrd="0" destOrd="0" presId="urn:microsoft.com/office/officeart/2005/8/layout/process1"/>
    <dgm:cxn modelId="{06BCFB02-1244-4817-BAB2-80B653AF7333}" type="presParOf" srcId="{02E2730C-C309-4C92-A79F-FAF4189B9C74}" destId="{C3C33955-8A58-46CB-90EE-BF21B0BA311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4/21/2016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4/21/2016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2AA3E-FDD7-481D-8043-DBE619DEAA67}" type="slidenum">
              <a:rPr lang="en-US" smtClean="0"/>
              <a:pPr/>
              <a:t>6</a:t>
            </a:fld>
            <a:endParaRPr lang="en-US"/>
          </a:p>
        </p:txBody>
      </p:sp>
    </p:spTree>
    <p:extLst>
      <p:ext uri="{BB962C8B-B14F-4D97-AF65-F5344CB8AC3E}">
        <p14:creationId xmlns:p14="http://schemas.microsoft.com/office/powerpoint/2010/main" val="240512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2AA3E-FDD7-481D-8043-DBE619DEAA67}" type="slidenum">
              <a:rPr lang="en-US" smtClean="0"/>
              <a:pPr/>
              <a:t>7</a:t>
            </a:fld>
            <a:endParaRPr lang="en-US"/>
          </a:p>
        </p:txBody>
      </p:sp>
    </p:spTree>
    <p:extLst>
      <p:ext uri="{BB962C8B-B14F-4D97-AF65-F5344CB8AC3E}">
        <p14:creationId xmlns:p14="http://schemas.microsoft.com/office/powerpoint/2010/main" val="176998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2AA3E-FDD7-481D-8043-DBE619DEAA67}" type="slidenum">
              <a:rPr lang="en-US" smtClean="0"/>
              <a:pPr/>
              <a:t>8</a:t>
            </a:fld>
            <a:endParaRPr lang="en-US"/>
          </a:p>
        </p:txBody>
      </p:sp>
    </p:spTree>
    <p:extLst>
      <p:ext uri="{BB962C8B-B14F-4D97-AF65-F5344CB8AC3E}">
        <p14:creationId xmlns:p14="http://schemas.microsoft.com/office/powerpoint/2010/main" val="187830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Extension staff have many opportunities to mentor volunteers and other community partners. The keys to establishing a successful mentoring relationship include creating a relationship of trust, clearly defining roles and responsibilities, establishing short- and long-term goals, using open and supportive communication, and collaboratively solving problems.</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a:p>
        </p:txBody>
      </p:sp>
    </p:spTree>
    <p:extLst>
      <p:ext uri="{BB962C8B-B14F-4D97-AF65-F5344CB8AC3E}">
        <p14:creationId xmlns:p14="http://schemas.microsoft.com/office/powerpoint/2010/main" val="230291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2AA3E-FDD7-481D-8043-DBE619DEAA67}" type="slidenum">
              <a:rPr lang="en-US" smtClean="0"/>
              <a:pPr/>
              <a:t>22</a:t>
            </a:fld>
            <a:endParaRPr lang="en-US"/>
          </a:p>
        </p:txBody>
      </p:sp>
    </p:spTree>
    <p:extLst>
      <p:ext uri="{BB962C8B-B14F-4D97-AF65-F5344CB8AC3E}">
        <p14:creationId xmlns:p14="http://schemas.microsoft.com/office/powerpoint/2010/main" val="100274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4/21/2016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4/21/2016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4/21/2016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4/21/2016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4/21/2016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4/21/2016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4/21/2016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4/21/2016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4/21/2016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4/21/2016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4/21/2016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Mentoring</a:t>
            </a:r>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 a Relationship of Trust</a:t>
            </a:r>
            <a:endParaRPr lang="en-US" dirty="0"/>
          </a:p>
        </p:txBody>
      </p:sp>
      <p:sp>
        <p:nvSpPr>
          <p:cNvPr id="5" name="Content Placeholder 4"/>
          <p:cNvSpPr>
            <a:spLocks noGrp="1"/>
          </p:cNvSpPr>
          <p:nvPr>
            <p:ph idx="1"/>
          </p:nvPr>
        </p:nvSpPr>
        <p:spPr/>
        <p:txBody>
          <a:bodyPr/>
          <a:lstStyle/>
          <a:p>
            <a:pPr lvl="0"/>
            <a:endParaRPr lang="en-US" dirty="0" smtClean="0"/>
          </a:p>
          <a:p>
            <a:pPr lvl="0"/>
            <a:r>
              <a:rPr lang="en-US" dirty="0" smtClean="0"/>
              <a:t>Begin </a:t>
            </a:r>
            <a:r>
              <a:rPr lang="en-US" dirty="0"/>
              <a:t>each relationship with a getting-to-know-you session.</a:t>
            </a:r>
          </a:p>
          <a:p>
            <a:pPr lvl="0"/>
            <a:r>
              <a:rPr lang="en-US" dirty="0"/>
              <a:t>The mentor should greet the mentee warmly and help the mentee identify his or her professional needs and goals.</a:t>
            </a:r>
          </a:p>
          <a:p>
            <a:pPr lvl="0"/>
            <a:r>
              <a:rPr lang="en-US" dirty="0"/>
              <a:t>The mentor should learn about the mentee's educational background and experience, and share information about his or her own background and experience.</a:t>
            </a:r>
          </a:p>
          <a:p>
            <a:pPr lvl="0"/>
            <a:r>
              <a:rPr lang="en-US" dirty="0"/>
              <a:t>The mentor can then continue to build upon the mentees strengths, needs, and goals throughout the mentoring period</a:t>
            </a:r>
            <a:r>
              <a:rPr lang="en-US" dirty="0" smtClean="0"/>
              <a:t>.</a:t>
            </a:r>
            <a:endParaRPr lang="en-US" dirty="0"/>
          </a:p>
        </p:txBody>
      </p:sp>
      <p:sp>
        <p:nvSpPr>
          <p:cNvPr id="6" name="Text Placeholder 5"/>
          <p:cNvSpPr>
            <a:spLocks noGrp="1"/>
          </p:cNvSpPr>
          <p:nvPr>
            <p:ph type="body" sz="half" idx="2"/>
          </p:nvPr>
        </p:nvSpPr>
        <p:spPr/>
        <p:txBody>
          <a:bodyPr/>
          <a:lstStyle/>
          <a:p>
            <a:pPr lvl="0"/>
            <a:r>
              <a:rPr lang="en-US" dirty="0"/>
              <a:t>Develop a relationship of trust. Relationships need to be built before any effective mentoring can take place. An environment of trust and mutuality must be established. It is important for the mentor and mentee to become acquainted with each other (</a:t>
            </a:r>
            <a:r>
              <a:rPr lang="en-US" dirty="0" err="1"/>
              <a:t>Kutilek</a:t>
            </a:r>
            <a:r>
              <a:rPr lang="en-US" dirty="0"/>
              <a:t> &amp; Earnest, 2001; </a:t>
            </a:r>
            <a:r>
              <a:rPr lang="en-US" dirty="0" err="1"/>
              <a:t>Mincemoyer</a:t>
            </a:r>
            <a:r>
              <a:rPr lang="en-US" dirty="0"/>
              <a:t> &amp; Thomson, 1998).</a:t>
            </a:r>
          </a:p>
          <a:p>
            <a:endParaRPr lang="en-US" dirty="0"/>
          </a:p>
        </p:txBody>
      </p:sp>
    </p:spTree>
    <p:extLst>
      <p:ext uri="{BB962C8B-B14F-4D97-AF65-F5344CB8AC3E}">
        <p14:creationId xmlns:p14="http://schemas.microsoft.com/office/powerpoint/2010/main" val="17188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Roles and Responsibilities</a:t>
            </a:r>
            <a:endParaRPr lang="en-US" dirty="0"/>
          </a:p>
        </p:txBody>
      </p:sp>
      <p:sp>
        <p:nvSpPr>
          <p:cNvPr id="3" name="Content Placeholder 2"/>
          <p:cNvSpPr>
            <a:spLocks noGrp="1"/>
          </p:cNvSpPr>
          <p:nvPr>
            <p:ph idx="1"/>
          </p:nvPr>
        </p:nvSpPr>
        <p:spPr/>
        <p:txBody>
          <a:bodyPr/>
          <a:lstStyle/>
          <a:p>
            <a:pPr marL="45720" lvl="0" indent="0">
              <a:buNone/>
            </a:pPr>
            <a:endParaRPr lang="en-US" dirty="0" smtClean="0"/>
          </a:p>
          <a:p>
            <a:pPr marL="45720" lvl="0" indent="0">
              <a:buNone/>
            </a:pPr>
            <a:r>
              <a:rPr lang="en-US" dirty="0" smtClean="0"/>
              <a:t>Questions </a:t>
            </a:r>
            <a:r>
              <a:rPr lang="en-US" dirty="0"/>
              <a:t>to consider </a:t>
            </a:r>
            <a:r>
              <a:rPr lang="en-US" dirty="0" smtClean="0"/>
              <a:t>include:</a:t>
            </a:r>
          </a:p>
          <a:p>
            <a:r>
              <a:rPr lang="en-US" dirty="0" smtClean="0"/>
              <a:t>What </a:t>
            </a:r>
            <a:r>
              <a:rPr lang="en-US" dirty="0"/>
              <a:t>will the role of the mentor be?</a:t>
            </a:r>
          </a:p>
          <a:p>
            <a:r>
              <a:rPr lang="en-US" dirty="0" smtClean="0"/>
              <a:t>What </a:t>
            </a:r>
            <a:r>
              <a:rPr lang="en-US" dirty="0"/>
              <a:t>types of mentoring will be most effective?</a:t>
            </a:r>
          </a:p>
          <a:p>
            <a:r>
              <a:rPr lang="en-US" dirty="0"/>
              <a:t> </a:t>
            </a:r>
            <a:r>
              <a:rPr lang="en-US" dirty="0" smtClean="0"/>
              <a:t>What </a:t>
            </a:r>
            <a:r>
              <a:rPr lang="en-US" dirty="0"/>
              <a:t>are the responsibilities of the mentee and mentor? For example, the mentee may be required to attend specific training given by the mentor or complete a certain number of mutually determined goals during the mentoring period.</a:t>
            </a:r>
          </a:p>
          <a:p>
            <a:endParaRPr lang="en-US" dirty="0"/>
          </a:p>
        </p:txBody>
      </p:sp>
      <p:sp>
        <p:nvSpPr>
          <p:cNvPr id="4" name="Text Placeholder 3"/>
          <p:cNvSpPr>
            <a:spLocks noGrp="1"/>
          </p:cNvSpPr>
          <p:nvPr>
            <p:ph type="body" sz="half" idx="2"/>
          </p:nvPr>
        </p:nvSpPr>
        <p:spPr/>
        <p:txBody>
          <a:bodyPr/>
          <a:lstStyle/>
          <a:p>
            <a:pPr lvl="0"/>
            <a:r>
              <a:rPr lang="en-US" dirty="0"/>
              <a:t>Clearly define the roles and responsibilities of both the mentor and the mentee. Typically, a mentee is more receptive to feedback if he or she feels like an active participant in the relationship (</a:t>
            </a:r>
            <a:r>
              <a:rPr lang="en-US" dirty="0" err="1"/>
              <a:t>Mincemoyer</a:t>
            </a:r>
            <a:r>
              <a:rPr lang="en-US" dirty="0"/>
              <a:t> &amp; Thomson, 1998). </a:t>
            </a:r>
          </a:p>
        </p:txBody>
      </p:sp>
    </p:spTree>
    <p:extLst>
      <p:ext uri="{BB962C8B-B14F-4D97-AF65-F5344CB8AC3E}">
        <p14:creationId xmlns:p14="http://schemas.microsoft.com/office/powerpoint/2010/main" val="275162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Short and Long Term Goals</a:t>
            </a:r>
            <a:endParaRPr lang="en-US" dirty="0"/>
          </a:p>
        </p:txBody>
      </p:sp>
      <p:sp>
        <p:nvSpPr>
          <p:cNvPr id="3" name="Content Placeholder 2"/>
          <p:cNvSpPr>
            <a:spLocks noGrp="1"/>
          </p:cNvSpPr>
          <p:nvPr>
            <p:ph idx="1"/>
          </p:nvPr>
        </p:nvSpPr>
        <p:spPr>
          <a:xfrm>
            <a:off x="5713412" y="533400"/>
            <a:ext cx="6019801" cy="5791200"/>
          </a:xfrm>
        </p:spPr>
        <p:txBody>
          <a:bodyPr>
            <a:normAutofit fontScale="85000" lnSpcReduction="10000"/>
          </a:bodyPr>
          <a:lstStyle/>
          <a:p>
            <a:pPr marL="45720" lvl="0" indent="0">
              <a:buNone/>
            </a:pPr>
            <a:r>
              <a:rPr lang="en-US" dirty="0"/>
              <a:t>Mentors need to provide constructive feedback to mentees on goal progression. Mentees should have an opportunity to be reflective on their actions and be given written feedback to review. The mentor can note their observations in a positive, constructive manner and describe any actions taken by the mentee in connection to the established goals. Later the mentor and mentees can review the observations and determine the next steps. Open, respectful, and supportive communication is essential to this process and should include the following:</a:t>
            </a:r>
          </a:p>
          <a:p>
            <a:pPr lvl="0"/>
            <a:r>
              <a:rPr lang="en-US" dirty="0"/>
              <a:t>Active listening. Mentors must be skilled at actively listening to concerns. Feelings are important, and greater trust is established when a mentee feels he or she can safely share thoughts and feelings with the mentor (</a:t>
            </a:r>
            <a:r>
              <a:rPr lang="en-US" dirty="0" err="1"/>
              <a:t>Starcevich</a:t>
            </a:r>
            <a:r>
              <a:rPr lang="en-US" dirty="0"/>
              <a:t>, </a:t>
            </a:r>
            <a:r>
              <a:rPr lang="en-US" dirty="0" err="1"/>
              <a:t>n.d</a:t>
            </a:r>
            <a:r>
              <a:rPr lang="en-US" dirty="0" err="1" smtClean="0"/>
              <a:t>.</a:t>
            </a:r>
            <a:r>
              <a:rPr lang="en-US" dirty="0" smtClean="0"/>
              <a:t>).</a:t>
            </a:r>
            <a:endParaRPr lang="en-US" dirty="0"/>
          </a:p>
          <a:p>
            <a:pPr lvl="0"/>
            <a:r>
              <a:rPr lang="en-US" dirty="0"/>
              <a:t>Timing is everything. Mentors must be sensitive to the timing of feedback. If emotions are high or a mentee seems defensive, mentors need to back off and reschedule another time for giving feedback or address the perceived barriers</a:t>
            </a:r>
            <a:r>
              <a:rPr lang="en-US" dirty="0" smtClean="0"/>
              <a:t>.</a:t>
            </a:r>
            <a:endParaRPr lang="en-US" dirty="0"/>
          </a:p>
          <a:p>
            <a:pPr lvl="0"/>
            <a:r>
              <a:rPr lang="en-US" dirty="0"/>
              <a:t>Value each other's feedback. Even experienced teachers can learn new ways of thinking and doing things. Mentors and mentees must value and be responsive to each other's feedback</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dirty="0"/>
              <a:t>Establish short- and long-term goals. Mentors and mentees should work together to develop mutually agreed upon goals (</a:t>
            </a:r>
            <a:r>
              <a:rPr lang="en-US" dirty="0" err="1"/>
              <a:t>Podsen</a:t>
            </a:r>
            <a:r>
              <a:rPr lang="en-US" dirty="0"/>
              <a:t> &amp; Denmark, 2000). These goals become the basis for the mentoring </a:t>
            </a:r>
            <a:r>
              <a:rPr lang="en-US" dirty="0" smtClean="0"/>
              <a:t>activities and the </a:t>
            </a:r>
            <a:r>
              <a:rPr lang="en-US" dirty="0"/>
              <a:t>mentor would then support the mentee in reaching these goals.</a:t>
            </a:r>
            <a:br>
              <a:rPr lang="en-US" dirty="0"/>
            </a:br>
            <a:endParaRPr lang="en-US" dirty="0"/>
          </a:p>
        </p:txBody>
      </p:sp>
    </p:spTree>
    <p:extLst>
      <p:ext uri="{BB962C8B-B14F-4D97-AF65-F5344CB8AC3E}">
        <p14:creationId xmlns:p14="http://schemas.microsoft.com/office/powerpoint/2010/main" val="64803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to Solve Problems</a:t>
            </a:r>
            <a:endParaRPr lang="en-US" dirty="0"/>
          </a:p>
        </p:txBody>
      </p:sp>
      <p:sp>
        <p:nvSpPr>
          <p:cNvPr id="3" name="Content Placeholder 2"/>
          <p:cNvSpPr>
            <a:spLocks noGrp="1"/>
          </p:cNvSpPr>
          <p:nvPr>
            <p:ph idx="1"/>
          </p:nvPr>
        </p:nvSpPr>
        <p:spPr/>
        <p:txBody>
          <a:bodyPr>
            <a:normAutofit fontScale="85000" lnSpcReduction="10000"/>
          </a:bodyPr>
          <a:lstStyle/>
          <a:p>
            <a:pPr marL="45720" lvl="0" indent="0">
              <a:buNone/>
            </a:pPr>
            <a:r>
              <a:rPr lang="en-US" dirty="0"/>
              <a:t>Mentors can improve the outcome of their mentoring by doing the following together:</a:t>
            </a:r>
          </a:p>
          <a:p>
            <a:pPr lvl="0"/>
            <a:r>
              <a:rPr lang="en-US" dirty="0"/>
              <a:t>Identify the specific concern</a:t>
            </a:r>
            <a:r>
              <a:rPr lang="en-US" dirty="0" smtClean="0"/>
              <a:t>.</a:t>
            </a:r>
            <a:endParaRPr lang="en-US" dirty="0"/>
          </a:p>
          <a:p>
            <a:pPr lvl="0"/>
            <a:r>
              <a:rPr lang="en-US" dirty="0"/>
              <a:t>Brainstorm possible solutions. The mentor can offer ideas, but the mentee should be allowed to choose which plan to put into action</a:t>
            </a:r>
            <a:r>
              <a:rPr lang="en-US" dirty="0" smtClean="0"/>
              <a:t>.</a:t>
            </a:r>
            <a:endParaRPr lang="en-US" dirty="0"/>
          </a:p>
          <a:p>
            <a:pPr lvl="0"/>
            <a:r>
              <a:rPr lang="en-US" dirty="0"/>
              <a:t>Select a plan to try, and discuss desired outcomes.</a:t>
            </a:r>
          </a:p>
          <a:p>
            <a:pPr lvl="0"/>
            <a:r>
              <a:rPr lang="en-US" dirty="0"/>
              <a:t>Implement the plan. The mentor should be supportive and encouraging, and reinforce successful completion of the plan</a:t>
            </a:r>
            <a:r>
              <a:rPr lang="en-US" dirty="0" smtClean="0"/>
              <a:t>.</a:t>
            </a:r>
            <a:endParaRPr lang="en-US" dirty="0"/>
          </a:p>
          <a:p>
            <a:pPr lvl="0"/>
            <a:r>
              <a:rPr lang="en-US" dirty="0" smtClean="0"/>
              <a:t>Assess the </a:t>
            </a:r>
            <a:r>
              <a:rPr lang="en-US" dirty="0"/>
              <a:t>outcome together. The mentor and mentee should be reflective and discuss the effectiveness of the activity and make adjustments as needed</a:t>
            </a:r>
            <a:r>
              <a:rPr lang="en-US" dirty="0" smtClean="0"/>
              <a:t>.</a:t>
            </a:r>
            <a:endParaRPr lang="en-US" dirty="0"/>
          </a:p>
          <a:p>
            <a:pPr lvl="0"/>
            <a:r>
              <a:rPr lang="en-US" dirty="0"/>
              <a:t>Try </a:t>
            </a:r>
            <a:r>
              <a:rPr lang="en-US" dirty="0" smtClean="0"/>
              <a:t>another </a:t>
            </a:r>
            <a:r>
              <a:rPr lang="en-US" dirty="0"/>
              <a:t>solution, if needed. It is important for mentors to remember that there are many different ways to address an issue and that the mentor's way may not be the most effective solution for the mentee</a:t>
            </a:r>
            <a:r>
              <a:rPr lang="en-US" dirty="0" smtClean="0"/>
              <a:t>.</a:t>
            </a:r>
            <a:endParaRPr lang="en-US" dirty="0"/>
          </a:p>
          <a:p>
            <a:pPr lvl="0"/>
            <a:r>
              <a:rPr lang="en-US" dirty="0"/>
              <a:t>Celebrate successful results.</a:t>
            </a:r>
          </a:p>
          <a:p>
            <a:endParaRPr lang="en-US" dirty="0"/>
          </a:p>
        </p:txBody>
      </p:sp>
      <p:sp>
        <p:nvSpPr>
          <p:cNvPr id="4" name="Text Placeholder 3"/>
          <p:cNvSpPr>
            <a:spLocks noGrp="1"/>
          </p:cNvSpPr>
          <p:nvPr>
            <p:ph type="body" sz="half" idx="2"/>
          </p:nvPr>
        </p:nvSpPr>
        <p:spPr/>
        <p:txBody>
          <a:bodyPr/>
          <a:lstStyle/>
          <a:p>
            <a:r>
              <a:rPr lang="en-US" dirty="0" smtClean="0"/>
              <a:t>Be </a:t>
            </a:r>
            <a:r>
              <a:rPr lang="en-US" dirty="0"/>
              <a:t>collaborative in solving problems. Mentors need to allow mentees the opportunity to identify concerns and potential solutions. Mentors should encourage mentees to take risks and do things differently by implementing creative solutions (</a:t>
            </a:r>
            <a:r>
              <a:rPr lang="en-US" dirty="0" err="1"/>
              <a:t>Podsen</a:t>
            </a:r>
            <a:r>
              <a:rPr lang="en-US" dirty="0"/>
              <a:t> &amp; Denmark, 2000). </a:t>
            </a:r>
          </a:p>
        </p:txBody>
      </p:sp>
    </p:spTree>
    <p:extLst>
      <p:ext uri="{BB962C8B-B14F-4D97-AF65-F5344CB8AC3E}">
        <p14:creationId xmlns:p14="http://schemas.microsoft.com/office/powerpoint/2010/main" val="20417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Characteristics of a Good </a:t>
            </a:r>
            <a:r>
              <a:rPr lang="en-US" dirty="0"/>
              <a:t>M</a:t>
            </a:r>
            <a:r>
              <a:rPr lang="en-US" dirty="0" smtClean="0"/>
              <a:t>entor</a:t>
            </a:r>
            <a:endParaRPr lang="en-US" dirty="0"/>
          </a:p>
        </p:txBody>
      </p:sp>
      <p:sp>
        <p:nvSpPr>
          <p:cNvPr id="14" name="Content Placeholder 13"/>
          <p:cNvSpPr>
            <a:spLocks noGrp="1"/>
          </p:cNvSpPr>
          <p:nvPr>
            <p:ph idx="1"/>
          </p:nvPr>
        </p:nvSpPr>
        <p:spPr>
          <a:xfrm>
            <a:off x="1065212" y="1600200"/>
            <a:ext cx="8991600" cy="4419600"/>
          </a:xfrm>
        </p:spPr>
        <p:txBody>
          <a:bodyPr>
            <a:normAutofit/>
          </a:bodyPr>
          <a:lstStyle/>
          <a:p>
            <a:pPr>
              <a:spcBef>
                <a:spcPts val="1000"/>
              </a:spcBef>
            </a:pPr>
            <a:r>
              <a:rPr lang="en-US" dirty="0" smtClean="0"/>
              <a:t>Listens </a:t>
            </a:r>
            <a:r>
              <a:rPr lang="en-US" dirty="0"/>
              <a:t>to mentee’s concerns and doesn’t do all the </a:t>
            </a:r>
            <a:r>
              <a:rPr lang="en-US" dirty="0" smtClean="0"/>
              <a:t>talking</a:t>
            </a:r>
          </a:p>
          <a:p>
            <a:pPr>
              <a:spcBef>
                <a:spcPts val="1000"/>
              </a:spcBef>
            </a:pPr>
            <a:r>
              <a:rPr lang="en-US" dirty="0" smtClean="0"/>
              <a:t>Asks </a:t>
            </a:r>
            <a:r>
              <a:rPr lang="en-US" dirty="0"/>
              <a:t>questions (without making the mentee uncomfortable)</a:t>
            </a:r>
          </a:p>
          <a:p>
            <a:pPr>
              <a:spcBef>
                <a:spcPts val="1000"/>
              </a:spcBef>
            </a:pPr>
            <a:r>
              <a:rPr lang="en-US" dirty="0" smtClean="0"/>
              <a:t>Doesn’t </a:t>
            </a:r>
            <a:r>
              <a:rPr lang="en-US" dirty="0"/>
              <a:t>judge (but provides constructive feedback or advice)</a:t>
            </a:r>
          </a:p>
          <a:p>
            <a:pPr>
              <a:spcBef>
                <a:spcPts val="1000"/>
              </a:spcBef>
            </a:pPr>
            <a:r>
              <a:rPr lang="en-US" dirty="0" smtClean="0"/>
              <a:t>Doesn’t </a:t>
            </a:r>
            <a:r>
              <a:rPr lang="en-US" dirty="0"/>
              <a:t>pick favorite students among mentees</a:t>
            </a:r>
          </a:p>
          <a:p>
            <a:pPr>
              <a:spcBef>
                <a:spcPts val="1000"/>
              </a:spcBef>
            </a:pPr>
            <a:r>
              <a:rPr lang="en-US" dirty="0" smtClean="0"/>
              <a:t>Respects </a:t>
            </a:r>
            <a:r>
              <a:rPr lang="en-US" dirty="0"/>
              <a:t>the mentee’s confidentiality; does not repeat what is said in mentoring </a:t>
            </a:r>
            <a:r>
              <a:rPr lang="en-US" dirty="0" smtClean="0"/>
              <a:t>sessions</a:t>
            </a:r>
          </a:p>
          <a:p>
            <a:pPr>
              <a:spcBef>
                <a:spcPts val="1000"/>
              </a:spcBef>
            </a:pPr>
            <a:r>
              <a:rPr lang="en-US" dirty="0" smtClean="0"/>
              <a:t>Encourages mentee in their work and goals</a:t>
            </a:r>
          </a:p>
          <a:p>
            <a:pPr>
              <a:spcBef>
                <a:spcPts val="1000"/>
              </a:spcBef>
            </a:pPr>
            <a:r>
              <a:rPr lang="en-US" dirty="0" smtClean="0"/>
              <a:t>Empowers mentee to make good decisions and supports him/her</a:t>
            </a:r>
          </a:p>
          <a:p>
            <a:pPr>
              <a:spcBef>
                <a:spcPts val="1000"/>
              </a:spcBef>
            </a:pPr>
            <a:r>
              <a:rPr lang="en-US" dirty="0" smtClean="0"/>
              <a:t>Helps mentee find solutions to his problems, but doesn’t tell him the answers</a:t>
            </a:r>
          </a:p>
          <a:p>
            <a:pPr>
              <a:spcBef>
                <a:spcPts val="1000"/>
              </a:spcBef>
            </a:pPr>
            <a:r>
              <a:rPr lang="en-US" dirty="0" smtClean="0"/>
              <a:t>Respects the mentee’s decisions</a:t>
            </a:r>
          </a:p>
          <a:p>
            <a:pPr>
              <a:spcBef>
                <a:spcPts val="1000"/>
              </a:spcBef>
            </a:pPr>
            <a:r>
              <a:rPr lang="en-US" dirty="0" smtClean="0"/>
              <a:t>Helps develop mentee’s strengths and skills</a:t>
            </a:r>
            <a:endParaRPr lang="en-US" dirty="0"/>
          </a:p>
          <a:p>
            <a:endParaRPr lang="en-US"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Good </a:t>
            </a:r>
            <a:r>
              <a:rPr lang="en-US" dirty="0"/>
              <a:t>M</a:t>
            </a:r>
            <a:r>
              <a:rPr lang="en-US" dirty="0" smtClean="0"/>
              <a:t>entor (cont.…)</a:t>
            </a:r>
            <a:endParaRPr lang="en-US" dirty="0"/>
          </a:p>
        </p:txBody>
      </p:sp>
      <p:sp>
        <p:nvSpPr>
          <p:cNvPr id="3" name="Content Placeholder 2"/>
          <p:cNvSpPr>
            <a:spLocks noGrp="1"/>
          </p:cNvSpPr>
          <p:nvPr>
            <p:ph idx="1"/>
          </p:nvPr>
        </p:nvSpPr>
        <p:spPr>
          <a:xfrm>
            <a:off x="1065212" y="1676400"/>
            <a:ext cx="8991600" cy="4495800"/>
          </a:xfrm>
        </p:spPr>
        <p:txBody>
          <a:bodyPr>
            <a:normAutofit lnSpcReduction="10000"/>
          </a:bodyPr>
          <a:lstStyle/>
          <a:p>
            <a:pPr>
              <a:spcBef>
                <a:spcPts val="1000"/>
              </a:spcBef>
            </a:pPr>
            <a:r>
              <a:rPr lang="en-US" dirty="0"/>
              <a:t>Refers mentee to other people or resources when necessary, such as health or social workers</a:t>
            </a:r>
          </a:p>
          <a:p>
            <a:pPr>
              <a:spcBef>
                <a:spcPts val="1000"/>
              </a:spcBef>
            </a:pPr>
            <a:r>
              <a:rPr lang="en-US" dirty="0" smtClean="0"/>
              <a:t>Acts </a:t>
            </a:r>
            <a:r>
              <a:rPr lang="en-US" dirty="0"/>
              <a:t>as a positive role </a:t>
            </a:r>
            <a:r>
              <a:rPr lang="en-US" dirty="0" smtClean="0"/>
              <a:t>model</a:t>
            </a:r>
          </a:p>
          <a:p>
            <a:pPr>
              <a:spcBef>
                <a:spcPts val="1000"/>
              </a:spcBef>
            </a:pPr>
            <a:r>
              <a:rPr lang="en-US" dirty="0" smtClean="0"/>
              <a:t>Respects </a:t>
            </a:r>
            <a:r>
              <a:rPr lang="en-US" dirty="0"/>
              <a:t>the mentee’s ethnic and religious background</a:t>
            </a:r>
          </a:p>
          <a:p>
            <a:pPr>
              <a:spcBef>
                <a:spcPts val="1000"/>
              </a:spcBef>
            </a:pPr>
            <a:r>
              <a:rPr lang="en-US" dirty="0" smtClean="0"/>
              <a:t>Shows </a:t>
            </a:r>
            <a:r>
              <a:rPr lang="en-US" dirty="0"/>
              <a:t>interest in the mentee’s life, activities, and thoughts</a:t>
            </a:r>
          </a:p>
          <a:p>
            <a:pPr>
              <a:spcBef>
                <a:spcPts val="1000"/>
              </a:spcBef>
            </a:pPr>
            <a:r>
              <a:rPr lang="en-US" dirty="0" smtClean="0"/>
              <a:t>Arrives </a:t>
            </a:r>
            <a:r>
              <a:rPr lang="en-US" dirty="0"/>
              <a:t>on time for all mentoring activities</a:t>
            </a:r>
          </a:p>
          <a:p>
            <a:pPr>
              <a:spcBef>
                <a:spcPts val="1000"/>
              </a:spcBef>
            </a:pPr>
            <a:r>
              <a:rPr lang="en-US" dirty="0" smtClean="0"/>
              <a:t>Talks </a:t>
            </a:r>
            <a:r>
              <a:rPr lang="en-US" dirty="0"/>
              <a:t>on a level that the mentee can understand</a:t>
            </a:r>
          </a:p>
          <a:p>
            <a:pPr>
              <a:spcBef>
                <a:spcPts val="1000"/>
              </a:spcBef>
            </a:pPr>
            <a:r>
              <a:rPr lang="en-US" dirty="0" smtClean="0"/>
              <a:t>Shares </a:t>
            </a:r>
            <a:r>
              <a:rPr lang="en-US" dirty="0"/>
              <a:t>experiences with mentee (when appropriate)</a:t>
            </a:r>
          </a:p>
          <a:p>
            <a:pPr>
              <a:spcBef>
                <a:spcPts val="1000"/>
              </a:spcBef>
            </a:pPr>
            <a:r>
              <a:rPr lang="en-US" dirty="0" smtClean="0"/>
              <a:t>Advocates for the mentee at work, home, and in the community</a:t>
            </a:r>
          </a:p>
          <a:p>
            <a:pPr>
              <a:spcBef>
                <a:spcPts val="1000"/>
              </a:spcBef>
            </a:pPr>
            <a:r>
              <a:rPr lang="en-US" dirty="0" smtClean="0"/>
              <a:t>Able to transmit or exchange ideas </a:t>
            </a:r>
            <a:r>
              <a:rPr lang="en-US" dirty="0"/>
              <a:t>through talking, writing, listening, and nonverbal behavior</a:t>
            </a:r>
          </a:p>
          <a:p>
            <a:pPr>
              <a:spcBef>
                <a:spcPts val="1000"/>
              </a:spcBef>
            </a:pPr>
            <a:r>
              <a:rPr lang="en-US" dirty="0" smtClean="0"/>
              <a:t>Understand </a:t>
            </a:r>
            <a:r>
              <a:rPr lang="en-US" dirty="0"/>
              <a:t>a person’s feelings or thoughts from his or her </a:t>
            </a:r>
            <a:r>
              <a:rPr lang="en-US" dirty="0" smtClean="0"/>
              <a:t>perspective</a:t>
            </a:r>
            <a:endParaRPr lang="en-US" dirty="0"/>
          </a:p>
          <a:p>
            <a:endParaRPr lang="en-US" dirty="0"/>
          </a:p>
        </p:txBody>
      </p:sp>
    </p:spTree>
    <p:extLst>
      <p:ext uri="{BB962C8B-B14F-4D97-AF65-F5344CB8AC3E}">
        <p14:creationId xmlns:p14="http://schemas.microsoft.com/office/powerpoint/2010/main" val="265591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and Qualities of an </a:t>
            </a:r>
            <a:r>
              <a:rPr lang="en-US" dirty="0"/>
              <a:t>E</a:t>
            </a:r>
            <a:r>
              <a:rPr lang="en-US" dirty="0" smtClean="0"/>
              <a:t>ffective Mentor</a:t>
            </a:r>
            <a:endParaRPr lang="en-US" dirty="0"/>
          </a:p>
        </p:txBody>
      </p:sp>
      <p:sp>
        <p:nvSpPr>
          <p:cNvPr id="3" name="Content Placeholder 2"/>
          <p:cNvSpPr>
            <a:spLocks noGrp="1"/>
          </p:cNvSpPr>
          <p:nvPr>
            <p:ph idx="1"/>
          </p:nvPr>
        </p:nvSpPr>
        <p:spPr>
          <a:xfrm>
            <a:off x="836611" y="1752600"/>
            <a:ext cx="9144001" cy="4419600"/>
          </a:xfrm>
        </p:spPr>
        <p:txBody>
          <a:bodyPr>
            <a:normAutofit lnSpcReduction="10000"/>
          </a:bodyPr>
          <a:lstStyle/>
          <a:p>
            <a:pPr marL="45720" indent="0">
              <a:buNone/>
            </a:pPr>
            <a:r>
              <a:rPr lang="en-US" u="sng" dirty="0" smtClean="0"/>
              <a:t>Before aggressing to become a mentor, you should review the list below and evaluate yourself before committing:</a:t>
            </a:r>
          </a:p>
          <a:p>
            <a:pPr marL="502920" indent="-457200">
              <a:spcBef>
                <a:spcPts val="200"/>
              </a:spcBef>
              <a:buFont typeface="+mj-lt"/>
              <a:buAutoNum type="arabicPeriod"/>
            </a:pPr>
            <a:r>
              <a:rPr lang="en-US" i="1" dirty="0" smtClean="0"/>
              <a:t>Are you interested in being a mentor?</a:t>
            </a:r>
          </a:p>
          <a:p>
            <a:pPr marL="502920" indent="-457200">
              <a:spcBef>
                <a:spcPts val="200"/>
              </a:spcBef>
              <a:buFont typeface="+mj-lt"/>
              <a:buAutoNum type="arabicPeriod"/>
            </a:pPr>
            <a:r>
              <a:rPr lang="en-US" i="1" dirty="0" smtClean="0"/>
              <a:t>Do you have the time to be a mentor? </a:t>
            </a:r>
          </a:p>
          <a:p>
            <a:pPr marL="822960" lvl="1" indent="-457200">
              <a:spcBef>
                <a:spcPts val="200"/>
              </a:spcBef>
              <a:buFont typeface="+mj-lt"/>
              <a:buAutoNum type="alphaLcParenR"/>
            </a:pPr>
            <a:r>
              <a:rPr lang="en-US" dirty="0"/>
              <a:t>M</a:t>
            </a:r>
            <a:r>
              <a:rPr lang="en-US" dirty="0" smtClean="0"/>
              <a:t>entoring will require a time commitment so look at your existing time commitments and truly evaluate whether you can spare the time.</a:t>
            </a:r>
          </a:p>
          <a:p>
            <a:pPr marL="502920" indent="-457200">
              <a:spcBef>
                <a:spcPts val="200"/>
              </a:spcBef>
              <a:buFont typeface="+mj-lt"/>
              <a:buAutoNum type="arabicPeriod"/>
            </a:pPr>
            <a:r>
              <a:rPr lang="en-US" i="1" dirty="0" smtClean="0"/>
              <a:t>Do you have the appropriate knowledge and skills?</a:t>
            </a:r>
          </a:p>
          <a:p>
            <a:pPr marL="822960" lvl="1" indent="-457200">
              <a:spcBef>
                <a:spcPts val="200"/>
              </a:spcBef>
              <a:buFont typeface="+mj-lt"/>
              <a:buAutoNum type="alphaLcParenR"/>
            </a:pPr>
            <a:r>
              <a:rPr lang="en-US" dirty="0" smtClean="0"/>
              <a:t>You should be involved in a similar field to that of the mentee in order to provide guidance from an understanding of the area they are working</a:t>
            </a:r>
          </a:p>
          <a:p>
            <a:pPr marL="502920" indent="-457200">
              <a:spcBef>
                <a:spcPts val="200"/>
              </a:spcBef>
              <a:buFont typeface="+mj-lt"/>
              <a:buAutoNum type="arabicPeriod"/>
            </a:pPr>
            <a:r>
              <a:rPr lang="en-US" i="1" dirty="0" smtClean="0"/>
              <a:t>Do you have the necessary listening skills?</a:t>
            </a:r>
          </a:p>
          <a:p>
            <a:pPr marL="822960" lvl="1" indent="-457200">
              <a:spcBef>
                <a:spcPts val="200"/>
              </a:spcBef>
              <a:buFont typeface="+mj-lt"/>
              <a:buAutoNum type="alphaLcParenR"/>
            </a:pPr>
            <a:r>
              <a:rPr lang="en-US" dirty="0" smtClean="0"/>
              <a:t>Are you able to actively listen to others without interrupting? Are you able to listen </a:t>
            </a:r>
            <a:r>
              <a:rPr lang="en-US" dirty="0"/>
              <a:t>to someone in a way that demonstrates that you understand the person’s feelings, </a:t>
            </a:r>
            <a:r>
              <a:rPr lang="en-US" i="1" dirty="0"/>
              <a:t>thoughts, or </a:t>
            </a:r>
            <a:r>
              <a:rPr lang="en-US" i="1" dirty="0" smtClean="0"/>
              <a:t>ideas</a:t>
            </a:r>
          </a:p>
          <a:p>
            <a:pPr marL="502920" indent="-457200">
              <a:spcBef>
                <a:spcPts val="200"/>
              </a:spcBef>
              <a:buFont typeface="+mj-lt"/>
              <a:buAutoNum type="arabicPeriod"/>
            </a:pPr>
            <a:r>
              <a:rPr lang="en-US" i="1" dirty="0" smtClean="0"/>
              <a:t>Are you patient and supportive?</a:t>
            </a:r>
          </a:p>
          <a:p>
            <a:pPr marL="822960" lvl="1" indent="-457200">
              <a:spcBef>
                <a:spcPts val="200"/>
              </a:spcBef>
              <a:buFont typeface="+mj-lt"/>
              <a:buAutoNum type="alphaLcParenR"/>
            </a:pPr>
            <a:r>
              <a:rPr lang="en-US" dirty="0" smtClean="0"/>
              <a:t>You will need to be prepared to support them towards achieving their goals. You need to let them reach conclusions at their own pace and not impose your views or suggestions. </a:t>
            </a:r>
            <a:endParaRPr lang="en-US" dirty="0"/>
          </a:p>
        </p:txBody>
      </p:sp>
    </p:spTree>
    <p:extLst>
      <p:ext uri="{BB962C8B-B14F-4D97-AF65-F5344CB8AC3E}">
        <p14:creationId xmlns:p14="http://schemas.microsoft.com/office/powerpoint/2010/main" val="222495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1065212" y="1828800"/>
            <a:ext cx="9067800" cy="4419600"/>
          </a:xfrm>
        </p:spPr>
        <p:txBody>
          <a:bodyPr>
            <a:normAutofit fontScale="92500" lnSpcReduction="10000"/>
          </a:bodyPr>
          <a:lstStyle/>
          <a:p>
            <a:r>
              <a:rPr lang="en-US" dirty="0"/>
              <a:t>T</a:t>
            </a:r>
            <a:r>
              <a:rPr lang="en-US" dirty="0" smtClean="0"/>
              <a:t>here </a:t>
            </a:r>
            <a:r>
              <a:rPr lang="en-US" dirty="0"/>
              <a:t>are key issues that need to be discussed and agreed. Below </a:t>
            </a:r>
            <a:r>
              <a:rPr lang="en-US" dirty="0" smtClean="0"/>
              <a:t>is a </a:t>
            </a:r>
            <a:r>
              <a:rPr lang="en-US" dirty="0"/>
              <a:t>suggested list of the topics to include in the discussion:</a:t>
            </a:r>
          </a:p>
          <a:p>
            <a:r>
              <a:rPr lang="en-US" dirty="0" smtClean="0"/>
              <a:t>Meetings</a:t>
            </a:r>
            <a:endParaRPr lang="en-US" dirty="0"/>
          </a:p>
          <a:p>
            <a:pPr lvl="1"/>
            <a:r>
              <a:rPr lang="en-US" dirty="0" smtClean="0"/>
              <a:t>Frequency </a:t>
            </a:r>
            <a:r>
              <a:rPr lang="en-US" dirty="0"/>
              <a:t>and </a:t>
            </a:r>
            <a:r>
              <a:rPr lang="en-US" dirty="0" smtClean="0"/>
              <a:t>length</a:t>
            </a:r>
          </a:p>
          <a:p>
            <a:pPr lvl="1"/>
            <a:r>
              <a:rPr lang="en-US" dirty="0" smtClean="0"/>
              <a:t>Location</a:t>
            </a:r>
            <a:endParaRPr lang="en-US" dirty="0"/>
          </a:p>
          <a:p>
            <a:pPr lvl="1"/>
            <a:r>
              <a:rPr lang="en-US" dirty="0" smtClean="0"/>
              <a:t>Formal </a:t>
            </a:r>
            <a:r>
              <a:rPr lang="en-US" dirty="0"/>
              <a:t>vs. </a:t>
            </a:r>
            <a:r>
              <a:rPr lang="en-US" dirty="0" smtClean="0"/>
              <a:t>Informal</a:t>
            </a:r>
          </a:p>
          <a:p>
            <a:pPr lvl="1"/>
            <a:r>
              <a:rPr lang="en-US" dirty="0" smtClean="0"/>
              <a:t>Who </a:t>
            </a:r>
            <a:r>
              <a:rPr lang="en-US" dirty="0"/>
              <a:t>and how will outcomes/action plans be recorded?</a:t>
            </a:r>
          </a:p>
          <a:p>
            <a:r>
              <a:rPr lang="en-US" dirty="0" smtClean="0"/>
              <a:t>How </a:t>
            </a:r>
            <a:r>
              <a:rPr lang="en-US" dirty="0"/>
              <a:t>will communication outside of meetings be dealt with; </a:t>
            </a:r>
            <a:r>
              <a:rPr lang="en-US" dirty="0" smtClean="0"/>
              <a:t>method, turnaround</a:t>
            </a:r>
            <a:r>
              <a:rPr lang="en-US" dirty="0"/>
              <a:t>, frequency etc.?</a:t>
            </a:r>
          </a:p>
          <a:p>
            <a:r>
              <a:rPr lang="en-US" dirty="0" smtClean="0"/>
              <a:t>Are </a:t>
            </a:r>
            <a:r>
              <a:rPr lang="en-US" dirty="0"/>
              <a:t>there any issues that will not be discussed?</a:t>
            </a:r>
          </a:p>
          <a:p>
            <a:r>
              <a:rPr lang="en-US" dirty="0" smtClean="0"/>
              <a:t>Are </a:t>
            </a:r>
            <a:r>
              <a:rPr lang="en-US" dirty="0"/>
              <a:t>there any limits on confidentiality? Are the contents of the meetings to </a:t>
            </a:r>
            <a:r>
              <a:rPr lang="en-US" dirty="0" smtClean="0"/>
              <a:t>be kept </a:t>
            </a:r>
            <a:r>
              <a:rPr lang="en-US" dirty="0"/>
              <a:t>confidential or can they be discussed with outside parties?</a:t>
            </a:r>
          </a:p>
        </p:txBody>
      </p:sp>
    </p:spTree>
    <p:extLst>
      <p:ext uri="{BB962C8B-B14F-4D97-AF65-F5344CB8AC3E}">
        <p14:creationId xmlns:p14="http://schemas.microsoft.com/office/powerpoint/2010/main" val="16299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 Stage Approach</a:t>
            </a:r>
            <a:endParaRPr lang="en-US" dirty="0"/>
          </a:p>
        </p:txBody>
      </p:sp>
      <p:sp>
        <p:nvSpPr>
          <p:cNvPr id="3" name="Content Placeholder 2"/>
          <p:cNvSpPr>
            <a:spLocks noGrp="1"/>
          </p:cNvSpPr>
          <p:nvPr>
            <p:ph idx="1"/>
          </p:nvPr>
        </p:nvSpPr>
        <p:spPr>
          <a:xfrm>
            <a:off x="1065212" y="1828800"/>
            <a:ext cx="8686801" cy="1066800"/>
          </a:xfrm>
        </p:spPr>
        <p:txBody>
          <a:bodyPr/>
          <a:lstStyle/>
          <a:p>
            <a:r>
              <a:rPr lang="en-US" dirty="0" smtClean="0"/>
              <a:t>An effective mentoring relationship has been shown to move through 3 stages. Each stage builds on the learning from the previous, and within each stage there are responsibilities for both the mentor and mentee.</a:t>
            </a:r>
          </a:p>
        </p:txBody>
      </p:sp>
      <p:graphicFrame>
        <p:nvGraphicFramePr>
          <p:cNvPr id="6" name="Diagram 5"/>
          <p:cNvGraphicFramePr/>
          <p:nvPr>
            <p:extLst>
              <p:ext uri="{D42A27DB-BD31-4B8C-83A1-F6EECF244321}">
                <p14:modId xmlns:p14="http://schemas.microsoft.com/office/powerpoint/2010/main" val="839975799"/>
              </p:ext>
            </p:extLst>
          </p:nvPr>
        </p:nvGraphicFramePr>
        <p:xfrm>
          <a:off x="1217612" y="2667000"/>
          <a:ext cx="8125883" cy="320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00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506" y="542365"/>
            <a:ext cx="4114800" cy="1524000"/>
          </a:xfrm>
        </p:spPr>
        <p:txBody>
          <a:bodyPr/>
          <a:lstStyle/>
          <a:p>
            <a:r>
              <a:rPr lang="en-US" dirty="0" smtClean="0"/>
              <a:t>1. Exploration</a:t>
            </a:r>
            <a:br>
              <a:rPr lang="en-US" dirty="0" smtClean="0"/>
            </a:br>
            <a:endParaRPr lang="en-US" dirty="0"/>
          </a:p>
        </p:txBody>
      </p:sp>
      <p:sp>
        <p:nvSpPr>
          <p:cNvPr id="6" name="Text Placeholder 5"/>
          <p:cNvSpPr>
            <a:spLocks noGrp="1"/>
          </p:cNvSpPr>
          <p:nvPr>
            <p:ph type="body" sz="half" idx="2"/>
          </p:nvPr>
        </p:nvSpPr>
        <p:spPr>
          <a:xfrm>
            <a:off x="836612" y="2057400"/>
            <a:ext cx="4343401" cy="4191000"/>
          </a:xfrm>
        </p:spPr>
        <p:txBody>
          <a:bodyPr/>
          <a:lstStyle/>
          <a:p>
            <a:endParaRPr lang="en-US" dirty="0" smtClean="0"/>
          </a:p>
          <a:p>
            <a:r>
              <a:rPr lang="en-US" dirty="0" smtClean="0"/>
              <a:t>Provide information and ask probing questions to help the mentee make judgements. You are there to guide the mentee, not to provide a solution or impose your point of view.</a:t>
            </a:r>
          </a:p>
          <a:p>
            <a:endParaRPr lang="en-US" dirty="0"/>
          </a:p>
          <a:p>
            <a:r>
              <a:rPr lang="en-US" dirty="0" smtClean="0"/>
              <a:t>Your role:</a:t>
            </a:r>
          </a:p>
          <a:p>
            <a:pPr marL="285750" indent="-285750">
              <a:buFont typeface="Arial" panose="020B0604020202020204" pitchFamily="34" charset="0"/>
              <a:buChar char="•"/>
            </a:pPr>
            <a:r>
              <a:rPr lang="en-US" dirty="0" smtClean="0"/>
              <a:t>Active Listening</a:t>
            </a:r>
          </a:p>
          <a:p>
            <a:pPr marL="285750" indent="-285750">
              <a:buFont typeface="Arial" panose="020B0604020202020204" pitchFamily="34" charset="0"/>
              <a:buChar char="•"/>
            </a:pPr>
            <a:r>
              <a:rPr lang="en-US" dirty="0" smtClean="0"/>
              <a:t>Questioning Techniques</a:t>
            </a:r>
          </a:p>
          <a:p>
            <a:pPr marL="285750" indent="-285750">
              <a:buFont typeface="Arial" panose="020B0604020202020204" pitchFamily="34" charset="0"/>
              <a:buChar char="•"/>
            </a:pPr>
            <a:r>
              <a:rPr lang="en-US" dirty="0" smtClean="0"/>
              <a:t>Paraphrasing and Summarizing</a:t>
            </a:r>
          </a:p>
        </p:txBody>
      </p:sp>
      <p:pic>
        <p:nvPicPr>
          <p:cNvPr id="10" name="Picture 2" descr="http://www.free-management-ebooks.com/images/cmal06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526" y="381000"/>
            <a:ext cx="4245784" cy="2674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media.tumblr.com/ca0a4dfab4adbbb4983d37fa0533bf48/tumblr_inline_munqucVJ2Z1ramb9f.gif"/>
          <p:cNvPicPr>
            <a:picLocks noChangeAspect="1" noChangeArrowheads="1"/>
          </p:cNvPicPr>
          <p:nvPr/>
        </p:nvPicPr>
        <p:blipFill rotWithShape="1">
          <a:blip r:embed="rId3">
            <a:extLst>
              <a:ext uri="{28A0092B-C50C-407E-A947-70E740481C1C}">
                <a14:useLocalDpi xmlns:a14="http://schemas.microsoft.com/office/drawing/2010/main" val="0"/>
              </a:ext>
            </a:extLst>
          </a:blip>
          <a:srcRect t="9755"/>
          <a:stretch/>
        </p:blipFill>
        <p:spPr bwMode="auto">
          <a:xfrm>
            <a:off x="7161212" y="3276599"/>
            <a:ext cx="4017184" cy="321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Mentoring?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Mentoring is a highly valuable development activity implemented in many </a:t>
            </a:r>
            <a:r>
              <a:rPr lang="en-US" dirty="0" smtClean="0"/>
              <a:t>organizations. </a:t>
            </a:r>
            <a:r>
              <a:rPr lang="en-US" dirty="0"/>
              <a:t>At the core of the activity is the relationship between the mentor and the mentee, where the development of the mentee is the key focus.</a:t>
            </a:r>
          </a:p>
          <a:p>
            <a:r>
              <a:rPr lang="en-US" dirty="0"/>
              <a:t>The development needs satisfied through the relationship can vary in focus from guidance on settling into a new </a:t>
            </a:r>
            <a:r>
              <a:rPr lang="en-US" dirty="0" smtClean="0"/>
              <a:t>organization, </a:t>
            </a:r>
            <a:r>
              <a:rPr lang="en-US" dirty="0"/>
              <a:t>performance improvement to career management. The main point with mentoring is that the focus is determined by the mentee. They must lead in identifying issues and, with guidance from the mentor, resolving them. The mentor is not there to provide ‘the answers’, but to guide the mentee towards ‘the answer’ that is right for them.</a:t>
            </a:r>
          </a:p>
          <a:p>
            <a:r>
              <a:rPr lang="en-US" dirty="0"/>
              <a:t>The mentoring relationship can be both short and long term. It may develop to focus on a particular issue or it may be one that lasts for years covering a range of issues. Typically the mentor and mentee meet at designated times and places to discuss issues; make plans to resolve and then review. The formal vs. informal nature of the sessions is down to those involved, however each session must have a purpose</a:t>
            </a:r>
            <a:r>
              <a:rPr lang="en-US" dirty="0" smtClean="0"/>
              <a:t>.</a:t>
            </a:r>
            <a:endParaRPr lang="en-US" dirty="0"/>
          </a:p>
          <a:p>
            <a:endParaRPr lang="en-US" dirty="0"/>
          </a:p>
        </p:txBody>
      </p:sp>
    </p:spTree>
    <p:extLst>
      <p:ext uri="{BB962C8B-B14F-4D97-AF65-F5344CB8AC3E}">
        <p14:creationId xmlns:p14="http://schemas.microsoft.com/office/powerpoint/2010/main" val="27420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8012" y="533400"/>
            <a:ext cx="4648200" cy="1524000"/>
          </a:xfrm>
        </p:spPr>
        <p:txBody>
          <a:bodyPr/>
          <a:lstStyle/>
          <a:p>
            <a:r>
              <a:rPr lang="en-US" dirty="0" smtClean="0"/>
              <a:t>2. New Understanding</a:t>
            </a:r>
            <a:br>
              <a:rPr lang="en-US" dirty="0" smtClean="0"/>
            </a:br>
            <a:endParaRPr lang="en-US" dirty="0"/>
          </a:p>
        </p:txBody>
      </p:sp>
      <p:sp>
        <p:nvSpPr>
          <p:cNvPr id="9" name="Text Placeholder 8"/>
          <p:cNvSpPr>
            <a:spLocks noGrp="1"/>
          </p:cNvSpPr>
          <p:nvPr>
            <p:ph type="body" sz="half" idx="2"/>
          </p:nvPr>
        </p:nvSpPr>
        <p:spPr>
          <a:xfrm>
            <a:off x="760412" y="1905000"/>
            <a:ext cx="4648200" cy="4038600"/>
          </a:xfrm>
        </p:spPr>
        <p:txBody>
          <a:bodyPr/>
          <a:lstStyle/>
          <a:p>
            <a:r>
              <a:rPr lang="en-US" dirty="0" smtClean="0"/>
              <a:t>After the first stage, there will likely be a new understanding that is reached about the issue being discussed (e.g., a viewpoint, thinking process).</a:t>
            </a:r>
          </a:p>
          <a:p>
            <a:endParaRPr lang="en-US" dirty="0"/>
          </a:p>
          <a:p>
            <a:r>
              <a:rPr lang="en-US" dirty="0" smtClean="0"/>
              <a:t>Your role:</a:t>
            </a:r>
          </a:p>
          <a:p>
            <a:pPr marL="285750" indent="-285750">
              <a:buFont typeface="Arial" panose="020B0604020202020204" pitchFamily="34" charset="0"/>
              <a:buChar char="•"/>
            </a:pPr>
            <a:r>
              <a:rPr lang="en-US" dirty="0" smtClean="0"/>
              <a:t>Reflect back to the mentee on what they have learned</a:t>
            </a:r>
          </a:p>
          <a:p>
            <a:pPr marL="285750" indent="-285750">
              <a:buFont typeface="Arial" panose="020B0604020202020204" pitchFamily="34" charset="0"/>
              <a:buChar char="•"/>
            </a:pPr>
            <a:r>
              <a:rPr lang="en-US" dirty="0" smtClean="0"/>
              <a:t>Guide the mentee through thinking about the implications of potential conclusions</a:t>
            </a:r>
            <a:endParaRPr lang="en-US" dirty="0"/>
          </a:p>
        </p:txBody>
      </p:sp>
      <p:pic>
        <p:nvPicPr>
          <p:cNvPr id="13" name="Picture 12"/>
          <p:cNvPicPr>
            <a:picLocks noChangeAspect="1"/>
          </p:cNvPicPr>
          <p:nvPr/>
        </p:nvPicPr>
        <p:blipFill>
          <a:blip r:embed="rId2"/>
          <a:stretch>
            <a:fillRect/>
          </a:stretch>
        </p:blipFill>
        <p:spPr>
          <a:xfrm>
            <a:off x="5865812" y="1524000"/>
            <a:ext cx="5791200" cy="367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2" y="564776"/>
            <a:ext cx="4114800" cy="1524000"/>
          </a:xfrm>
        </p:spPr>
        <p:txBody>
          <a:bodyPr/>
          <a:lstStyle/>
          <a:p>
            <a:r>
              <a:rPr lang="en-US" dirty="0" smtClean="0"/>
              <a:t>3. Action</a:t>
            </a:r>
            <a:br>
              <a:rPr lang="en-US" dirty="0" smtClean="0"/>
            </a:br>
            <a:endParaRPr lang="en-US" dirty="0"/>
          </a:p>
        </p:txBody>
      </p:sp>
      <p:pic>
        <p:nvPicPr>
          <p:cNvPr id="10" name="Picture Placeholder 9"/>
          <p:cNvPicPr>
            <a:picLocks noGrp="1" noChangeAspect="1"/>
          </p:cNvPicPr>
          <p:nvPr>
            <p:ph type="pic" idx="1"/>
          </p:nvPr>
        </p:nvPicPr>
        <p:blipFill>
          <a:blip r:embed="rId2"/>
          <a:srcRect l="16713" r="1671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8"/>
          <p:cNvSpPr>
            <a:spLocks noGrp="1"/>
          </p:cNvSpPr>
          <p:nvPr>
            <p:ph type="body" sz="half" idx="2"/>
          </p:nvPr>
        </p:nvSpPr>
        <p:spPr>
          <a:xfrm>
            <a:off x="684212" y="2057400"/>
            <a:ext cx="4495801" cy="4038600"/>
          </a:xfrm>
        </p:spPr>
        <p:txBody>
          <a:bodyPr>
            <a:normAutofit/>
          </a:bodyPr>
          <a:lstStyle/>
          <a:p>
            <a:r>
              <a:rPr lang="en-US" dirty="0" smtClean="0"/>
              <a:t>After successfully reaching a new understanding, the next stage is to agree on what actions to take. This is not about you as the mentor telling the mentee what to do, but for you to guide the mentee towards identifying actions they can implement. </a:t>
            </a:r>
          </a:p>
          <a:p>
            <a:endParaRPr lang="en-US" dirty="0"/>
          </a:p>
          <a:p>
            <a:r>
              <a:rPr lang="en-US" dirty="0" smtClean="0"/>
              <a:t>Your role:</a:t>
            </a:r>
          </a:p>
          <a:p>
            <a:r>
              <a:rPr lang="en-US" dirty="0" smtClean="0"/>
              <a:t>Record Actions</a:t>
            </a:r>
          </a:p>
          <a:p>
            <a:r>
              <a:rPr lang="en-US" dirty="0" smtClean="0"/>
              <a:t>Monitor Progress</a:t>
            </a:r>
          </a:p>
          <a:p>
            <a:r>
              <a:rPr lang="en-US" dirty="0" smtClean="0"/>
              <a:t>Provide Feedback</a:t>
            </a:r>
            <a:endParaRPr lang="en-US" dirty="0"/>
          </a:p>
        </p:txBody>
      </p:sp>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52400"/>
            <a:ext cx="8686801" cy="1066800"/>
          </a:xfrm>
        </p:spPr>
        <p:txBody>
          <a:bodyPr/>
          <a:lstStyle/>
          <a:p>
            <a:r>
              <a:rPr lang="en-US" dirty="0" smtClean="0"/>
              <a:t>Key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797310"/>
              </p:ext>
            </p:extLst>
          </p:nvPr>
        </p:nvGraphicFramePr>
        <p:xfrm>
          <a:off x="1027765" y="1236226"/>
          <a:ext cx="9372599" cy="5501640"/>
        </p:xfrm>
        <a:graphic>
          <a:graphicData uri="http://schemas.openxmlformats.org/drawingml/2006/table">
            <a:tbl>
              <a:tblPr firstRow="1" bandRow="1">
                <a:tableStyleId>{5C22544A-7EE6-4342-B048-85BDC9FD1C3A}</a:tableStyleId>
              </a:tblPr>
              <a:tblGrid>
                <a:gridCol w="1648883"/>
                <a:gridCol w="3861858"/>
                <a:gridCol w="3861858"/>
              </a:tblGrid>
              <a:tr h="392974">
                <a:tc>
                  <a:txBody>
                    <a:bodyPr/>
                    <a:lstStyle/>
                    <a:p>
                      <a:endParaRPr lang="en-US" dirty="0"/>
                    </a:p>
                  </a:txBody>
                  <a:tcPr/>
                </a:tc>
                <a:tc>
                  <a:txBody>
                    <a:bodyPr/>
                    <a:lstStyle/>
                    <a:p>
                      <a:pPr algn="ctr"/>
                      <a:r>
                        <a:rPr lang="en-US" dirty="0" smtClean="0"/>
                        <a:t>Coaching</a:t>
                      </a:r>
                      <a:endParaRPr lang="en-US" dirty="0"/>
                    </a:p>
                  </a:txBody>
                  <a:tcPr/>
                </a:tc>
                <a:tc>
                  <a:txBody>
                    <a:bodyPr/>
                    <a:lstStyle/>
                    <a:p>
                      <a:pPr algn="ctr"/>
                      <a:r>
                        <a:rPr lang="en-US" dirty="0" smtClean="0"/>
                        <a:t>Mentoring</a:t>
                      </a:r>
                      <a:endParaRPr lang="en-US" dirty="0"/>
                    </a:p>
                  </a:txBody>
                  <a:tcPr/>
                </a:tc>
              </a:tr>
              <a:tr h="982436">
                <a:tc>
                  <a:txBody>
                    <a:bodyPr/>
                    <a:lstStyle/>
                    <a:p>
                      <a:r>
                        <a:rPr lang="en-US" b="1" dirty="0" smtClean="0"/>
                        <a:t>Key Goals</a:t>
                      </a:r>
                      <a:endParaRPr lang="en-US" b="1" dirty="0"/>
                    </a:p>
                  </a:txBody>
                  <a:tcPr/>
                </a:tc>
                <a:tc>
                  <a:txBody>
                    <a:bodyPr/>
                    <a:lstStyle/>
                    <a:p>
                      <a:r>
                        <a:rPr lang="en-US" dirty="0" smtClean="0"/>
                        <a:t>To correct inappropriate behavior, improve performance, and impart skills</a:t>
                      </a:r>
                      <a:endParaRPr lang="en-US" dirty="0"/>
                    </a:p>
                  </a:txBody>
                  <a:tcPr/>
                </a:tc>
                <a:tc>
                  <a:txBody>
                    <a:bodyPr/>
                    <a:lstStyle/>
                    <a:p>
                      <a:r>
                        <a:rPr lang="en-US" dirty="0" smtClean="0"/>
                        <a:t>To support and guide personal growth</a:t>
                      </a:r>
                      <a:endParaRPr lang="en-US" dirty="0"/>
                    </a:p>
                  </a:txBody>
                  <a:tcPr/>
                </a:tc>
              </a:tr>
              <a:tr h="687705">
                <a:tc>
                  <a:txBody>
                    <a:bodyPr/>
                    <a:lstStyle/>
                    <a:p>
                      <a:r>
                        <a:rPr lang="en-US" b="1" dirty="0" smtClean="0"/>
                        <a:t>Initiative</a:t>
                      </a:r>
                      <a:r>
                        <a:rPr lang="en-US" b="1" baseline="0" dirty="0" smtClean="0"/>
                        <a:t> for </a:t>
                      </a:r>
                    </a:p>
                    <a:p>
                      <a:r>
                        <a:rPr lang="en-US" b="1" baseline="0" dirty="0" smtClean="0"/>
                        <a:t>Mentoring</a:t>
                      </a:r>
                      <a:endParaRPr lang="en-US" b="1" dirty="0"/>
                    </a:p>
                  </a:txBody>
                  <a:tcPr/>
                </a:tc>
                <a:tc>
                  <a:txBody>
                    <a:bodyPr/>
                    <a:lstStyle/>
                    <a:p>
                      <a:r>
                        <a:rPr lang="en-US" dirty="0" smtClean="0"/>
                        <a:t>The coach directs the learning</a:t>
                      </a:r>
                      <a:endParaRPr lang="en-US" dirty="0"/>
                    </a:p>
                  </a:txBody>
                  <a:tcPr/>
                </a:tc>
                <a:tc>
                  <a:txBody>
                    <a:bodyPr/>
                    <a:lstStyle/>
                    <a:p>
                      <a:r>
                        <a:rPr lang="en-US" dirty="0" smtClean="0"/>
                        <a:t>The</a:t>
                      </a:r>
                      <a:r>
                        <a:rPr lang="en-US" baseline="0" dirty="0" smtClean="0"/>
                        <a:t> protégé is in charge of the learning</a:t>
                      </a:r>
                      <a:endParaRPr lang="en-US" dirty="0"/>
                    </a:p>
                  </a:txBody>
                  <a:tcPr/>
                </a:tc>
              </a:tr>
              <a:tr h="982436">
                <a:tc>
                  <a:txBody>
                    <a:bodyPr/>
                    <a:lstStyle/>
                    <a:p>
                      <a:r>
                        <a:rPr lang="en-US" b="1" dirty="0" smtClean="0"/>
                        <a:t>Volunteerism</a:t>
                      </a:r>
                    </a:p>
                  </a:txBody>
                  <a:tcPr/>
                </a:tc>
                <a:tc>
                  <a:txBody>
                    <a:bodyPr/>
                    <a:lstStyle/>
                    <a:p>
                      <a:r>
                        <a:rPr lang="en-US" dirty="0" smtClean="0"/>
                        <a:t>Volunteering</a:t>
                      </a:r>
                      <a:r>
                        <a:rPr lang="en-US" baseline="0" dirty="0" smtClean="0"/>
                        <a:t> not necessary (although agreement to participate is essential)</a:t>
                      </a:r>
                      <a:endParaRPr lang="en-US" dirty="0"/>
                    </a:p>
                  </a:txBody>
                  <a:tcPr/>
                </a:tc>
                <a:tc>
                  <a:txBody>
                    <a:bodyPr/>
                    <a:lstStyle/>
                    <a:p>
                      <a:r>
                        <a:rPr lang="en-US" dirty="0" smtClean="0"/>
                        <a:t>Mentor</a:t>
                      </a:r>
                      <a:r>
                        <a:rPr lang="en-US" baseline="0" dirty="0" smtClean="0"/>
                        <a:t> and protégé both volunteer</a:t>
                      </a:r>
                      <a:endParaRPr lang="en-US" dirty="0"/>
                    </a:p>
                  </a:txBody>
                  <a:tcPr/>
                </a:tc>
              </a:tr>
              <a:tr h="687705">
                <a:tc>
                  <a:txBody>
                    <a:bodyPr/>
                    <a:lstStyle/>
                    <a:p>
                      <a:r>
                        <a:rPr lang="en-US" b="1" dirty="0" smtClean="0"/>
                        <a:t>Focus</a:t>
                      </a:r>
                      <a:endParaRPr lang="en-US" b="1" dirty="0"/>
                    </a:p>
                  </a:txBody>
                  <a:tcPr/>
                </a:tc>
                <a:tc>
                  <a:txBody>
                    <a:bodyPr/>
                    <a:lstStyle/>
                    <a:p>
                      <a:r>
                        <a:rPr lang="en-US" dirty="0" smtClean="0"/>
                        <a:t>Immediate problems and</a:t>
                      </a:r>
                      <a:r>
                        <a:rPr lang="en-US" baseline="0" dirty="0" smtClean="0"/>
                        <a:t> opportunities</a:t>
                      </a:r>
                      <a:endParaRPr lang="en-US" dirty="0"/>
                    </a:p>
                  </a:txBody>
                  <a:tcPr/>
                </a:tc>
                <a:tc>
                  <a:txBody>
                    <a:bodyPr/>
                    <a:lstStyle/>
                    <a:p>
                      <a:r>
                        <a:rPr lang="en-US" dirty="0" smtClean="0"/>
                        <a:t>Long-term personal career development</a:t>
                      </a:r>
                      <a:endParaRPr lang="en-US" dirty="0"/>
                    </a:p>
                  </a:txBody>
                  <a:tcPr/>
                </a:tc>
              </a:tr>
              <a:tr h="982436">
                <a:tc>
                  <a:txBody>
                    <a:bodyPr/>
                    <a:lstStyle/>
                    <a:p>
                      <a:r>
                        <a:rPr lang="en-US" b="1" dirty="0" smtClean="0"/>
                        <a:t>Roles</a:t>
                      </a:r>
                      <a:endParaRPr lang="en-US" b="1" dirty="0"/>
                    </a:p>
                  </a:txBody>
                  <a:tcPr/>
                </a:tc>
                <a:tc>
                  <a:txBody>
                    <a:bodyPr/>
                    <a:lstStyle/>
                    <a:p>
                      <a:r>
                        <a:rPr lang="en-US" dirty="0" smtClean="0"/>
                        <a:t>Heavy on telling, with appropriate</a:t>
                      </a:r>
                      <a:r>
                        <a:rPr lang="en-US" baseline="0" dirty="0" smtClean="0"/>
                        <a:t> feedback</a:t>
                      </a:r>
                      <a:endParaRPr lang="en-US" dirty="0"/>
                    </a:p>
                  </a:txBody>
                  <a:tcPr/>
                </a:tc>
                <a:tc>
                  <a:txBody>
                    <a:bodyPr/>
                    <a:lstStyle/>
                    <a:p>
                      <a:r>
                        <a:rPr lang="en-US" dirty="0" smtClean="0"/>
                        <a:t>Heavy on listening, role modeling,</a:t>
                      </a:r>
                      <a:r>
                        <a:rPr lang="en-US" baseline="0" dirty="0" smtClean="0"/>
                        <a:t> making suggestions, and connecting</a:t>
                      </a:r>
                      <a:endParaRPr lang="en-US" dirty="0"/>
                    </a:p>
                  </a:txBody>
                  <a:tcPr/>
                </a:tc>
              </a:tr>
              <a:tr h="392974">
                <a:tc>
                  <a:txBody>
                    <a:bodyPr/>
                    <a:lstStyle/>
                    <a:p>
                      <a:r>
                        <a:rPr lang="en-US" b="1" dirty="0" smtClean="0"/>
                        <a:t>Duration</a:t>
                      </a:r>
                      <a:endParaRPr lang="en-US" b="1" dirty="0"/>
                    </a:p>
                  </a:txBody>
                  <a:tcPr/>
                </a:tc>
                <a:tc>
                  <a:txBody>
                    <a:bodyPr/>
                    <a:lstStyle/>
                    <a:p>
                      <a:r>
                        <a:rPr lang="en-US" dirty="0" smtClean="0"/>
                        <a:t>Short-term and as-needed</a:t>
                      </a:r>
                      <a:endParaRPr lang="en-US" dirty="0"/>
                    </a:p>
                  </a:txBody>
                  <a:tcPr/>
                </a:tc>
                <a:tc>
                  <a:txBody>
                    <a:bodyPr/>
                    <a:lstStyle/>
                    <a:p>
                      <a:r>
                        <a:rPr lang="en-US" dirty="0" smtClean="0"/>
                        <a:t>Long-term</a:t>
                      </a:r>
                      <a:endParaRPr lang="en-US" dirty="0"/>
                    </a:p>
                  </a:txBody>
                  <a:tcPr/>
                </a:tc>
              </a:tr>
              <a:tr h="392974">
                <a:tc>
                  <a:txBody>
                    <a:bodyPr/>
                    <a:lstStyle/>
                    <a:p>
                      <a:r>
                        <a:rPr lang="en-US" b="1" dirty="0" smtClean="0"/>
                        <a:t>Relationship</a:t>
                      </a:r>
                      <a:endParaRPr lang="en-US" b="1" dirty="0"/>
                    </a:p>
                  </a:txBody>
                  <a:tcPr/>
                </a:tc>
                <a:tc>
                  <a:txBody>
                    <a:bodyPr/>
                    <a:lstStyle/>
                    <a:p>
                      <a:r>
                        <a:rPr lang="en-US" dirty="0" smtClean="0"/>
                        <a:t>Coach is often the boss</a:t>
                      </a:r>
                      <a:endParaRPr lang="en-US" dirty="0"/>
                    </a:p>
                  </a:txBody>
                  <a:tcPr/>
                </a:tc>
                <a:tc>
                  <a:txBody>
                    <a:bodyPr/>
                    <a:lstStyle/>
                    <a:p>
                      <a:r>
                        <a:rPr lang="en-US" dirty="0" smtClean="0"/>
                        <a:t>Mentor</a:t>
                      </a:r>
                      <a:r>
                        <a:rPr lang="en-US" baseline="0" dirty="0" smtClean="0"/>
                        <a:t> is rarely the boss.</a:t>
                      </a:r>
                      <a:endParaRPr lang="en-US" dirty="0"/>
                    </a:p>
                  </a:txBody>
                  <a:tcPr/>
                </a:tc>
              </a:tr>
            </a:tbl>
          </a:graphicData>
        </a:graphic>
      </p:graphicFrame>
    </p:spTree>
    <p:extLst>
      <p:ext uri="{BB962C8B-B14F-4D97-AF65-F5344CB8AC3E}">
        <p14:creationId xmlns:p14="http://schemas.microsoft.com/office/powerpoint/2010/main" val="215111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 Mentor</a:t>
            </a:r>
            <a:endParaRPr lang="en-US" dirty="0"/>
          </a:p>
        </p:txBody>
      </p:sp>
      <p:sp>
        <p:nvSpPr>
          <p:cNvPr id="3" name="Content Placeholder 2"/>
          <p:cNvSpPr>
            <a:spLocks noGrp="1"/>
          </p:cNvSpPr>
          <p:nvPr>
            <p:ph idx="1"/>
          </p:nvPr>
        </p:nvSpPr>
        <p:spPr/>
        <p:txBody>
          <a:bodyPr/>
          <a:lstStyle/>
          <a:p>
            <a:r>
              <a:rPr lang="en-US" dirty="0"/>
              <a:t>As a mentor you will be viewed as a more experienced member of staff who is willing and able to pass on the benefit of that experience. However your role is not simply to ‘tell’ the mentee what to do, the role of the mentor is to: </a:t>
            </a:r>
            <a:endParaRPr lang="en-US" dirty="0" smtClean="0"/>
          </a:p>
          <a:p>
            <a:pPr lvl="1"/>
            <a:r>
              <a:rPr lang="en-US" dirty="0" smtClean="0"/>
              <a:t>Listen </a:t>
            </a:r>
            <a:r>
              <a:rPr lang="en-US" dirty="0"/>
              <a:t>and be </a:t>
            </a:r>
            <a:r>
              <a:rPr lang="en-US" dirty="0" smtClean="0"/>
              <a:t>supportive</a:t>
            </a:r>
          </a:p>
          <a:p>
            <a:pPr lvl="1"/>
            <a:r>
              <a:rPr lang="en-US" dirty="0" smtClean="0"/>
              <a:t>Provide non-judgmental </a:t>
            </a:r>
            <a:r>
              <a:rPr lang="en-US" dirty="0"/>
              <a:t>support </a:t>
            </a:r>
          </a:p>
          <a:p>
            <a:pPr lvl="1"/>
            <a:r>
              <a:rPr lang="en-US" dirty="0" smtClean="0"/>
              <a:t>Provide </a:t>
            </a:r>
            <a:r>
              <a:rPr lang="en-US" dirty="0"/>
              <a:t>guidance on issues raised </a:t>
            </a:r>
          </a:p>
          <a:p>
            <a:pPr lvl="1"/>
            <a:r>
              <a:rPr lang="en-US" dirty="0" smtClean="0"/>
              <a:t>Clarify </a:t>
            </a:r>
            <a:r>
              <a:rPr lang="en-US" dirty="0"/>
              <a:t>goals of mentee </a:t>
            </a:r>
          </a:p>
          <a:p>
            <a:pPr lvl="1"/>
            <a:r>
              <a:rPr lang="en-US" dirty="0" smtClean="0"/>
              <a:t>Pass </a:t>
            </a:r>
            <a:r>
              <a:rPr lang="en-US" dirty="0"/>
              <a:t>on knowledge and experience</a:t>
            </a:r>
          </a:p>
        </p:txBody>
      </p:sp>
    </p:spTree>
    <p:extLst>
      <p:ext uri="{BB962C8B-B14F-4D97-AF65-F5344CB8AC3E}">
        <p14:creationId xmlns:p14="http://schemas.microsoft.com/office/powerpoint/2010/main" val="1078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become a mentor?</a:t>
            </a:r>
            <a:endParaRPr lang="en-US" dirty="0"/>
          </a:p>
        </p:txBody>
      </p:sp>
      <p:sp>
        <p:nvSpPr>
          <p:cNvPr id="3" name="Content Placeholder 2"/>
          <p:cNvSpPr>
            <a:spLocks noGrp="1"/>
          </p:cNvSpPr>
          <p:nvPr>
            <p:ph idx="1"/>
          </p:nvPr>
        </p:nvSpPr>
        <p:spPr>
          <a:xfrm>
            <a:off x="1065212" y="1828800"/>
            <a:ext cx="8686801" cy="4191000"/>
          </a:xfrm>
        </p:spPr>
        <p:txBody>
          <a:bodyPr>
            <a:normAutofit/>
          </a:bodyPr>
          <a:lstStyle/>
          <a:p>
            <a:pPr marL="45720" indent="0">
              <a:buNone/>
            </a:pPr>
            <a:r>
              <a:rPr lang="en-US" sz="3300" dirty="0"/>
              <a:t>Mentoring is an effective method of helping inexperienced individuals develop and progress in their profession. </a:t>
            </a:r>
            <a:endParaRPr lang="en-US" sz="3300" dirty="0" smtClean="0"/>
          </a:p>
          <a:p>
            <a:pPr marL="45720" indent="0">
              <a:buNone/>
            </a:pPr>
            <a:r>
              <a:rPr lang="en-US" sz="3300" dirty="0" smtClean="0"/>
              <a:t>Engaging </a:t>
            </a:r>
            <a:r>
              <a:rPr lang="en-US" sz="3300" dirty="0"/>
              <a:t>in a mentoring relationship is beneficial for mentor and mentee as well as the organization as a whole. The specific benefits for the mentor </a:t>
            </a:r>
            <a:r>
              <a:rPr lang="en-US" sz="3300" dirty="0" smtClean="0"/>
              <a:t>are ……. </a:t>
            </a:r>
            <a:endParaRPr lang="en-US" sz="3300" dirty="0"/>
          </a:p>
          <a:p>
            <a:endParaRPr lang="en-US" dirty="0"/>
          </a:p>
        </p:txBody>
      </p:sp>
    </p:spTree>
    <p:extLst>
      <p:ext uri="{BB962C8B-B14F-4D97-AF65-F5344CB8AC3E}">
        <p14:creationId xmlns:p14="http://schemas.microsoft.com/office/powerpoint/2010/main" val="36646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Mentoring</a:t>
            </a:r>
            <a:endParaRPr lang="en-US" dirty="0"/>
          </a:p>
        </p:txBody>
      </p:sp>
      <p:sp>
        <p:nvSpPr>
          <p:cNvPr id="3" name="Content Placeholder 2"/>
          <p:cNvSpPr>
            <a:spLocks noGrp="1"/>
          </p:cNvSpPr>
          <p:nvPr>
            <p:ph idx="1"/>
          </p:nvPr>
        </p:nvSpPr>
        <p:spPr/>
        <p:txBody>
          <a:bodyPr numCol="2">
            <a:normAutofit fontScale="85000" lnSpcReduction="20000"/>
          </a:bodyPr>
          <a:lstStyle/>
          <a:p>
            <a:pPr>
              <a:lnSpc>
                <a:spcPct val="120000"/>
              </a:lnSpc>
              <a:spcBef>
                <a:spcPts val="600"/>
              </a:spcBef>
            </a:pPr>
            <a:r>
              <a:rPr lang="en-US" dirty="0" smtClean="0">
                <a:latin typeface="Franklin Gothic Medium (Body)"/>
              </a:rPr>
              <a:t>Broadening </a:t>
            </a:r>
            <a:r>
              <a:rPr lang="en-US" dirty="0">
                <a:latin typeface="Franklin Gothic Medium (Body)"/>
              </a:rPr>
              <a:t>of skills and knowledge</a:t>
            </a:r>
          </a:p>
          <a:p>
            <a:pPr>
              <a:lnSpc>
                <a:spcPct val="120000"/>
              </a:lnSpc>
              <a:spcBef>
                <a:spcPts val="600"/>
              </a:spcBef>
            </a:pPr>
            <a:r>
              <a:rPr lang="en-US" dirty="0" smtClean="0">
                <a:latin typeface="Franklin Gothic Medium (Body)"/>
              </a:rPr>
              <a:t>Provision </a:t>
            </a:r>
            <a:r>
              <a:rPr lang="en-US" dirty="0">
                <a:latin typeface="Franklin Gothic Medium (Body)"/>
              </a:rPr>
              <a:t>of a new dimension to current job</a:t>
            </a:r>
          </a:p>
          <a:p>
            <a:pPr>
              <a:lnSpc>
                <a:spcPct val="120000"/>
              </a:lnSpc>
              <a:spcBef>
                <a:spcPts val="600"/>
              </a:spcBef>
            </a:pPr>
            <a:r>
              <a:rPr lang="en-US" dirty="0" smtClean="0">
                <a:latin typeface="Franklin Gothic Medium (Body)"/>
              </a:rPr>
              <a:t>Can </a:t>
            </a:r>
            <a:r>
              <a:rPr lang="en-US" dirty="0">
                <a:latin typeface="Franklin Gothic Medium (Body)"/>
              </a:rPr>
              <a:t>increase personal and professional networks</a:t>
            </a:r>
          </a:p>
          <a:p>
            <a:pPr>
              <a:lnSpc>
                <a:spcPct val="120000"/>
              </a:lnSpc>
              <a:spcBef>
                <a:spcPts val="600"/>
              </a:spcBef>
            </a:pPr>
            <a:r>
              <a:rPr lang="en-US" dirty="0" smtClean="0">
                <a:latin typeface="Franklin Gothic Medium (Body)"/>
              </a:rPr>
              <a:t>Seeing </a:t>
            </a:r>
            <a:r>
              <a:rPr lang="en-US" dirty="0">
                <a:latin typeface="Franklin Gothic Medium (Body)"/>
              </a:rPr>
              <a:t>others develop from your experience(s)</a:t>
            </a:r>
          </a:p>
          <a:p>
            <a:pPr lvl="0">
              <a:lnSpc>
                <a:spcPct val="120000"/>
              </a:lnSpc>
              <a:spcBef>
                <a:spcPts val="600"/>
              </a:spcBef>
            </a:pPr>
            <a:r>
              <a:rPr lang="en-US" dirty="0">
                <a:latin typeface="Franklin Gothic Medium (Body)"/>
              </a:rPr>
              <a:t>Increase in knowledge retention within organization</a:t>
            </a:r>
          </a:p>
          <a:p>
            <a:pPr>
              <a:lnSpc>
                <a:spcPct val="120000"/>
              </a:lnSpc>
              <a:spcBef>
                <a:spcPts val="600"/>
              </a:spcBef>
            </a:pPr>
            <a:r>
              <a:rPr lang="en-US" dirty="0" smtClean="0">
                <a:latin typeface="Franklin Gothic Medium (Body)"/>
              </a:rPr>
              <a:t>Positive </a:t>
            </a:r>
            <a:r>
              <a:rPr lang="en-US" dirty="0">
                <a:latin typeface="Franklin Gothic Medium (Body)"/>
              </a:rPr>
              <a:t>impact on recruitment </a:t>
            </a:r>
            <a:r>
              <a:rPr lang="en-US" dirty="0" smtClean="0">
                <a:latin typeface="Franklin Gothic Medium (Body)"/>
              </a:rPr>
              <a:t>and retention</a:t>
            </a:r>
            <a:endParaRPr lang="en-US" dirty="0">
              <a:latin typeface="Franklin Gothic Medium (Body)"/>
            </a:endParaRPr>
          </a:p>
          <a:p>
            <a:pPr>
              <a:lnSpc>
                <a:spcPct val="120000"/>
              </a:lnSpc>
              <a:spcBef>
                <a:spcPts val="600"/>
              </a:spcBef>
            </a:pPr>
            <a:r>
              <a:rPr lang="en-US" dirty="0" smtClean="0">
                <a:latin typeface="Franklin Gothic Medium (Body)"/>
              </a:rPr>
              <a:t>Able </a:t>
            </a:r>
            <a:r>
              <a:rPr lang="en-US" dirty="0">
                <a:latin typeface="Franklin Gothic Medium (Body)"/>
              </a:rPr>
              <a:t>to adapt better to </a:t>
            </a:r>
            <a:r>
              <a:rPr lang="en-US" dirty="0" smtClean="0">
                <a:latin typeface="Franklin Gothic Medium (Body)"/>
              </a:rPr>
              <a:t>changes</a:t>
            </a:r>
          </a:p>
          <a:p>
            <a:pPr>
              <a:lnSpc>
                <a:spcPct val="120000"/>
              </a:lnSpc>
              <a:spcBef>
                <a:spcPts val="600"/>
              </a:spcBef>
            </a:pPr>
            <a:r>
              <a:rPr lang="en-US" dirty="0" smtClean="0">
                <a:latin typeface="Franklin Gothic Medium (Body)"/>
              </a:rPr>
              <a:t>Explain how the organization really works</a:t>
            </a:r>
          </a:p>
          <a:p>
            <a:pPr>
              <a:lnSpc>
                <a:spcPct val="120000"/>
              </a:lnSpc>
              <a:spcBef>
                <a:spcPts val="600"/>
              </a:spcBef>
            </a:pPr>
            <a:r>
              <a:rPr lang="en-US" dirty="0" smtClean="0">
                <a:latin typeface="Franklin Gothic Medium (Body)"/>
              </a:rPr>
              <a:t>Teach by example</a:t>
            </a:r>
          </a:p>
          <a:p>
            <a:pPr>
              <a:lnSpc>
                <a:spcPct val="120000"/>
              </a:lnSpc>
              <a:spcBef>
                <a:spcPts val="600"/>
              </a:spcBef>
            </a:pPr>
            <a:r>
              <a:rPr lang="en-US" dirty="0" smtClean="0">
                <a:latin typeface="Franklin Gothic Medium (Body)"/>
              </a:rPr>
              <a:t>Provide growth experiences</a:t>
            </a:r>
          </a:p>
          <a:p>
            <a:pPr>
              <a:lnSpc>
                <a:spcPct val="120000"/>
              </a:lnSpc>
              <a:spcBef>
                <a:spcPts val="600"/>
              </a:spcBef>
            </a:pPr>
            <a:r>
              <a:rPr lang="en-US" dirty="0" smtClean="0">
                <a:latin typeface="Franklin Gothic Medium (Body)"/>
              </a:rPr>
              <a:t>Share critical knowledge</a:t>
            </a:r>
          </a:p>
          <a:p>
            <a:pPr>
              <a:lnSpc>
                <a:spcPct val="120000"/>
              </a:lnSpc>
              <a:spcBef>
                <a:spcPts val="600"/>
              </a:spcBef>
            </a:pPr>
            <a:r>
              <a:rPr lang="en-US" dirty="0" smtClean="0">
                <a:latin typeface="Franklin Gothic Medium (Body)"/>
              </a:rPr>
              <a:t>Provide career guidance</a:t>
            </a:r>
          </a:p>
          <a:p>
            <a:pPr>
              <a:lnSpc>
                <a:spcPct val="120000"/>
              </a:lnSpc>
              <a:spcBef>
                <a:spcPts val="600"/>
              </a:spcBef>
            </a:pPr>
            <a:r>
              <a:rPr lang="en-US" dirty="0" smtClean="0">
                <a:latin typeface="Franklin Gothic Medium (Body)"/>
              </a:rPr>
              <a:t>Mentees </a:t>
            </a:r>
            <a:r>
              <a:rPr lang="en-US" dirty="0">
                <a:latin typeface="Franklin Gothic Medium (Body)"/>
              </a:rPr>
              <a:t>are able to learn and grow under the mentor's </a:t>
            </a:r>
            <a:r>
              <a:rPr lang="en-US" dirty="0" smtClean="0">
                <a:latin typeface="Franklin Gothic Medium (Body)"/>
              </a:rPr>
              <a:t>guidance.</a:t>
            </a:r>
          </a:p>
          <a:p>
            <a:pPr>
              <a:lnSpc>
                <a:spcPct val="120000"/>
              </a:lnSpc>
              <a:spcBef>
                <a:spcPts val="600"/>
              </a:spcBef>
            </a:pPr>
            <a:r>
              <a:rPr lang="en-US" dirty="0" smtClean="0">
                <a:latin typeface="Franklin Gothic Medium (Body)"/>
              </a:rPr>
              <a:t>Mentees </a:t>
            </a:r>
            <a:r>
              <a:rPr lang="en-US" dirty="0">
                <a:latin typeface="Franklin Gothic Medium (Body)"/>
              </a:rPr>
              <a:t>are able to experiment with creative solutions to problems within a safe and supportive </a:t>
            </a:r>
            <a:r>
              <a:rPr lang="en-US" dirty="0" smtClean="0">
                <a:latin typeface="Franklin Gothic Medium (Body)"/>
              </a:rPr>
              <a:t>environment.</a:t>
            </a:r>
          </a:p>
          <a:p>
            <a:pPr>
              <a:lnSpc>
                <a:spcPct val="120000"/>
              </a:lnSpc>
              <a:spcBef>
                <a:spcPts val="600"/>
              </a:spcBef>
            </a:pPr>
            <a:r>
              <a:rPr lang="en-US" dirty="0" smtClean="0">
                <a:latin typeface="Franklin Gothic Medium (Body)"/>
              </a:rPr>
              <a:t>Mentees </a:t>
            </a:r>
            <a:r>
              <a:rPr lang="en-US" dirty="0">
                <a:latin typeface="Franklin Gothic Medium (Body)"/>
              </a:rPr>
              <a:t>become stronger and more intentional in their teaching.</a:t>
            </a:r>
          </a:p>
          <a:p>
            <a:endParaRPr lang="en-US" dirty="0"/>
          </a:p>
        </p:txBody>
      </p:sp>
    </p:spTree>
    <p:extLst>
      <p:ext uri="{BB962C8B-B14F-4D97-AF65-F5344CB8AC3E}">
        <p14:creationId xmlns:p14="http://schemas.microsoft.com/office/powerpoint/2010/main" val="292724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Mentoring (cont.…)</a:t>
            </a:r>
            <a:endParaRPr lang="en-US" dirty="0"/>
          </a:p>
        </p:txBody>
      </p:sp>
      <p:sp>
        <p:nvSpPr>
          <p:cNvPr id="3" name="Content Placeholder 2"/>
          <p:cNvSpPr>
            <a:spLocks noGrp="1"/>
          </p:cNvSpPr>
          <p:nvPr>
            <p:ph idx="1"/>
          </p:nvPr>
        </p:nvSpPr>
        <p:spPr>
          <a:xfrm>
            <a:off x="1045695" y="1828800"/>
            <a:ext cx="8839200" cy="4648200"/>
          </a:xfrm>
        </p:spPr>
        <p:txBody>
          <a:bodyPr>
            <a:normAutofit/>
          </a:bodyPr>
          <a:lstStyle/>
          <a:p>
            <a:r>
              <a:rPr lang="en-US" dirty="0" smtClean="0"/>
              <a:t>Develops human assets for the organization</a:t>
            </a:r>
          </a:p>
          <a:p>
            <a:pPr lvl="1"/>
            <a:r>
              <a:rPr lang="en-US" dirty="0" smtClean="0"/>
              <a:t>“Human assets/intellectual capital is as critical as financial capital for success.” – </a:t>
            </a:r>
            <a:r>
              <a:rPr lang="en-US" dirty="0" err="1" smtClean="0"/>
              <a:t>Kraiger</a:t>
            </a:r>
            <a:r>
              <a:rPr lang="en-US" dirty="0" smtClean="0"/>
              <a:t>, 2002.</a:t>
            </a:r>
          </a:p>
          <a:p>
            <a:pPr lvl="1"/>
            <a:r>
              <a:rPr lang="en-US" dirty="0" smtClean="0"/>
              <a:t>Provide source of innovation and value creation</a:t>
            </a:r>
          </a:p>
          <a:p>
            <a:pPr lvl="1"/>
            <a:r>
              <a:rPr lang="en-US" dirty="0" smtClean="0"/>
              <a:t>Only remaining competitive advantage that can not be replicated</a:t>
            </a:r>
          </a:p>
          <a:p>
            <a:r>
              <a:rPr lang="en-US" dirty="0" smtClean="0"/>
              <a:t>Helps transfer tacit knowledge</a:t>
            </a:r>
          </a:p>
          <a:p>
            <a:r>
              <a:rPr lang="en-US" dirty="0" smtClean="0"/>
              <a:t>Aids in the retention of valued employees</a:t>
            </a:r>
          </a:p>
          <a:p>
            <a:pPr lvl="1"/>
            <a:r>
              <a:rPr lang="en-US" dirty="0" smtClean="0"/>
              <a:t>Executives with a mentor (in a study) moved quicker, were better educated, and were happier with their career.</a:t>
            </a:r>
          </a:p>
        </p:txBody>
      </p:sp>
    </p:spTree>
    <p:extLst>
      <p:ext uri="{BB962C8B-B14F-4D97-AF65-F5344CB8AC3E}">
        <p14:creationId xmlns:p14="http://schemas.microsoft.com/office/powerpoint/2010/main" val="9186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Mentoring</a:t>
            </a:r>
            <a:endParaRPr lang="en-US" dirty="0"/>
          </a:p>
        </p:txBody>
      </p:sp>
      <p:sp>
        <p:nvSpPr>
          <p:cNvPr id="3" name="Content Placeholder 2"/>
          <p:cNvSpPr>
            <a:spLocks noGrp="1"/>
          </p:cNvSpPr>
          <p:nvPr>
            <p:ph idx="1"/>
          </p:nvPr>
        </p:nvSpPr>
        <p:spPr/>
        <p:txBody>
          <a:bodyPr>
            <a:normAutofit/>
          </a:bodyPr>
          <a:lstStyle/>
          <a:p>
            <a:r>
              <a:rPr lang="en-US" sz="2200" dirty="0" smtClean="0"/>
              <a:t>Time and effort</a:t>
            </a:r>
          </a:p>
          <a:p>
            <a:r>
              <a:rPr lang="en-US" sz="2200" dirty="0" smtClean="0"/>
              <a:t>Is this an effective tradeoff?</a:t>
            </a:r>
          </a:p>
          <a:p>
            <a:pPr lvl="1"/>
            <a:r>
              <a:rPr lang="en-US" sz="2200" dirty="0" smtClean="0"/>
              <a:t>Time and effort planning, oversight, budget control, customer interaction, etc.</a:t>
            </a:r>
          </a:p>
          <a:p>
            <a:pPr lvl="7">
              <a:buFont typeface="Arial" pitchFamily="34" charset="0"/>
              <a:buNone/>
            </a:pPr>
            <a:r>
              <a:rPr lang="en-US" sz="2200" dirty="0"/>
              <a:t>VS.</a:t>
            </a:r>
          </a:p>
          <a:p>
            <a:pPr lvl="1"/>
            <a:r>
              <a:rPr lang="en-US" sz="2200" dirty="0" smtClean="0"/>
              <a:t>The listed benefits of mentoring</a:t>
            </a:r>
          </a:p>
        </p:txBody>
      </p:sp>
    </p:spTree>
    <p:extLst>
      <p:ext uri="{BB962C8B-B14F-4D97-AF65-F5344CB8AC3E}">
        <p14:creationId xmlns:p14="http://schemas.microsoft.com/office/powerpoint/2010/main" val="5239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t>
            </a:r>
            <a:r>
              <a:rPr lang="en-US" u="sng" dirty="0" smtClean="0"/>
              <a:t>Should</a:t>
            </a:r>
            <a:r>
              <a:rPr lang="en-US" dirty="0" smtClean="0"/>
              <a:t> Have a Mentor</a:t>
            </a:r>
            <a:endParaRPr lang="en-US" dirty="0"/>
          </a:p>
        </p:txBody>
      </p:sp>
      <p:sp>
        <p:nvSpPr>
          <p:cNvPr id="3" name="Content Placeholder 2"/>
          <p:cNvSpPr>
            <a:spLocks noGrp="1"/>
          </p:cNvSpPr>
          <p:nvPr>
            <p:ph idx="1"/>
          </p:nvPr>
        </p:nvSpPr>
        <p:spPr>
          <a:xfrm>
            <a:off x="1054659" y="1797424"/>
            <a:ext cx="8229600" cy="5029200"/>
          </a:xfrm>
        </p:spPr>
        <p:txBody>
          <a:bodyPr>
            <a:normAutofit/>
          </a:bodyPr>
          <a:lstStyle/>
          <a:p>
            <a:r>
              <a:rPr lang="en-US" dirty="0" smtClean="0"/>
              <a:t>Individuals that are new to the organization</a:t>
            </a:r>
          </a:p>
          <a:p>
            <a:r>
              <a:rPr lang="en-US" dirty="0" smtClean="0"/>
              <a:t>Individuals in new unit or new role</a:t>
            </a:r>
          </a:p>
          <a:p>
            <a:r>
              <a:rPr lang="en-US" dirty="0" smtClean="0"/>
              <a:t>Individuals who have moved up levels</a:t>
            </a:r>
          </a:p>
          <a:p>
            <a:r>
              <a:rPr lang="en-US" dirty="0" smtClean="0"/>
              <a:t>Is “mentor-ready”</a:t>
            </a:r>
          </a:p>
          <a:p>
            <a:pPr lvl="1"/>
            <a:r>
              <a:rPr lang="en-US" sz="2000" dirty="0" smtClean="0"/>
              <a:t>More career-oriented than job-oriented</a:t>
            </a:r>
          </a:p>
          <a:p>
            <a:pPr lvl="1"/>
            <a:r>
              <a:rPr lang="en-US" sz="2000" dirty="0" smtClean="0"/>
              <a:t>Self-aware and can appreciate the need to learn</a:t>
            </a:r>
          </a:p>
          <a:p>
            <a:pPr lvl="1"/>
            <a:r>
              <a:rPr lang="en-US" sz="2000" dirty="0" smtClean="0"/>
              <a:t>Eager to learn</a:t>
            </a:r>
          </a:p>
          <a:p>
            <a:pPr lvl="1"/>
            <a:r>
              <a:rPr lang="en-US" sz="2000" dirty="0" smtClean="0"/>
              <a:t>Ambitious</a:t>
            </a:r>
          </a:p>
          <a:p>
            <a:r>
              <a:rPr lang="en-US" dirty="0" smtClean="0"/>
              <a:t>Which of your employees are mentor ready?</a:t>
            </a:r>
          </a:p>
          <a:p>
            <a:pPr lvl="1"/>
            <a:r>
              <a:rPr lang="en-US" sz="2000" dirty="0" smtClean="0"/>
              <a:t>Make a list.</a:t>
            </a:r>
            <a:endParaRPr lang="en-US" sz="2000" dirty="0"/>
          </a:p>
        </p:txBody>
      </p:sp>
    </p:spTree>
    <p:extLst>
      <p:ext uri="{BB962C8B-B14F-4D97-AF65-F5344CB8AC3E}">
        <p14:creationId xmlns:p14="http://schemas.microsoft.com/office/powerpoint/2010/main" val="31194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152400"/>
            <a:ext cx="8686801" cy="1066800"/>
          </a:xfrm>
        </p:spPr>
        <p:txBody>
          <a:bodyPr/>
          <a:lstStyle/>
          <a:p>
            <a:r>
              <a:rPr lang="en-US" dirty="0" smtClean="0"/>
              <a:t>Keys to Successful Mentoring Relationships</a:t>
            </a:r>
            <a:endParaRPr lang="en-US" dirty="0"/>
          </a:p>
        </p:txBody>
      </p:sp>
      <p:graphicFrame>
        <p:nvGraphicFramePr>
          <p:cNvPr id="2" name="Diagram 1"/>
          <p:cNvGraphicFramePr/>
          <p:nvPr>
            <p:extLst>
              <p:ext uri="{D42A27DB-BD31-4B8C-83A1-F6EECF244321}">
                <p14:modId xmlns:p14="http://schemas.microsoft.com/office/powerpoint/2010/main" val="2194231199"/>
              </p:ext>
            </p:extLst>
          </p:nvPr>
        </p:nvGraphicFramePr>
        <p:xfrm>
          <a:off x="1370012" y="1524000"/>
          <a:ext cx="7801566" cy="48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53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2143</Words>
  <Application>Microsoft Office PowerPoint</Application>
  <PresentationFormat>Custom</PresentationFormat>
  <Paragraphs>191</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Franklin Gothic Medium</vt:lpstr>
      <vt:lpstr>Franklin Gothic Medium (Body)</vt:lpstr>
      <vt:lpstr>Business Contrast 16x9</vt:lpstr>
      <vt:lpstr>Mentoring</vt:lpstr>
      <vt:lpstr>What Is Mentoring?</vt:lpstr>
      <vt:lpstr>Role of a Mentor</vt:lpstr>
      <vt:lpstr>Why become a mentor?</vt:lpstr>
      <vt:lpstr>Benefits of Mentoring</vt:lpstr>
      <vt:lpstr>Benefits of Mentoring (cont.…)</vt:lpstr>
      <vt:lpstr>Costs of Mentoring</vt:lpstr>
      <vt:lpstr>Who Should Have a Mentor</vt:lpstr>
      <vt:lpstr>Keys to Successful Mentoring Relationships</vt:lpstr>
      <vt:lpstr>Develop a Relationship of Trust</vt:lpstr>
      <vt:lpstr>Define Roles and Responsibilities</vt:lpstr>
      <vt:lpstr>Establish Short and Long Term Goals</vt:lpstr>
      <vt:lpstr>Collaborate to Solve Problems</vt:lpstr>
      <vt:lpstr>Characteristics of a Good Mentor</vt:lpstr>
      <vt:lpstr>Characteristics of a Good Mentor (cont.…)</vt:lpstr>
      <vt:lpstr>Skills and Qualities of an Effective Mentor</vt:lpstr>
      <vt:lpstr>Getting Started</vt:lpstr>
      <vt:lpstr>The 3 Stage Approach</vt:lpstr>
      <vt:lpstr>1. Exploration </vt:lpstr>
      <vt:lpstr>2. New Understanding </vt:lpstr>
      <vt:lpstr>3. Action </vt:lpstr>
      <vt:lpstr>Key Differences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2016-04-20T21:36:10Z</dcterms:created>
  <dcterms:modified xsi:type="dcterms:W3CDTF">2016-04-22T02:28:21Z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