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71" r:id="rId7"/>
    <p:sldId id="263" r:id="rId8"/>
    <p:sldId id="265" r:id="rId9"/>
    <p:sldId id="266" r:id="rId10"/>
    <p:sldId id="270" r:id="rId11"/>
    <p:sldId id="272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yana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28"/>
    <a:srgbClr val="17B4CF"/>
    <a:srgbClr val="ABD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7" autoAdjust="0"/>
    <p:restoredTop sz="87605" autoAdjust="0"/>
  </p:normalViewPr>
  <p:slideViewPr>
    <p:cSldViewPr snapToGrid="0" snapToObjects="1">
      <p:cViewPr varScale="1">
        <p:scale>
          <a:sx n="73" d="100"/>
          <a:sy n="73" d="100"/>
        </p:scale>
        <p:origin x="8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E23A9-EF8A-884D-9001-B6046A74DF2A}" type="datetimeFigureOut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67F02-18A3-A948-8C4A-1C133C8D89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purchased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7F02-18A3-A948-8C4A-1C133C8D89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6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7F02-18A3-A948-8C4A-1C133C8D89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7F02-18A3-A948-8C4A-1C133C8D89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7F02-18A3-A948-8C4A-1C133C8D89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6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7F02-18A3-A948-8C4A-1C133C8D89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9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7F02-18A3-A948-8C4A-1C133C8D89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coal P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2743200"/>
            <a:ext cx="7772400" cy="400294"/>
          </a:xfrm>
        </p:spPr>
        <p:txBody>
          <a:bodyPr>
            <a:noAutofit/>
          </a:bodyPr>
          <a:lstStyle>
            <a:lvl1pPr algn="l">
              <a:defRPr sz="2400" b="0" i="0" spc="200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0"/>
          </p:nvPr>
        </p:nvSpPr>
        <p:spPr>
          <a:xfrm>
            <a:off x="393700" y="31242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0" i="0" spc="2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HD_Horizontal-®_Charcoal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1623117"/>
            <a:ext cx="4241800" cy="6907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702300"/>
            <a:ext cx="9144000" cy="1155700"/>
          </a:xfrm>
          <a:prstGeom prst="rect">
            <a:avLst/>
          </a:prstGeom>
          <a:solidFill>
            <a:srgbClr val="17B4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Digital sketch2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4699" y="-948910"/>
            <a:ext cx="10693398" cy="85018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9591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HD_Horizontal-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4200" y="6480664"/>
            <a:ext cx="1790700" cy="2916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2C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C28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3600572"/>
            <a:ext cx="7772400" cy="400294"/>
          </a:xfrm>
        </p:spPr>
        <p:txBody>
          <a:bodyPr>
            <a:noAutofit/>
          </a:bodyPr>
          <a:lstStyle>
            <a:lvl1pPr algn="ctr">
              <a:defRPr sz="1600" b="0" i="0" spc="200" baseline="0">
                <a:solidFill>
                  <a:srgbClr val="17B4C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" name="Picture 9" descr="HD_Horizontal-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1127" y="2968748"/>
            <a:ext cx="4581746" cy="74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C2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3651372"/>
            <a:ext cx="7772400" cy="400294"/>
          </a:xfrm>
        </p:spPr>
        <p:txBody>
          <a:bodyPr>
            <a:noAutofit/>
          </a:bodyPr>
          <a:lstStyle>
            <a:lvl1pPr algn="l">
              <a:defRPr sz="1600" b="1" i="0" spc="200" baseline="0">
                <a:solidFill>
                  <a:srgbClr val="17B4C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 descr="HD_Horizontal-®_Charcoal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00" y="2960607"/>
            <a:ext cx="4241800" cy="690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17B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88657"/>
            <a:ext cx="8229600" cy="58375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Mster</a:t>
            </a:r>
            <a:r>
              <a:rPr lang="en-US" dirty="0" smtClean="0"/>
              <a:t>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44700"/>
            <a:ext cx="9144000" cy="437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292C28"/>
                </a:solidFill>
              </a:defRPr>
            </a:lvl1pPr>
            <a:lvl2pPr>
              <a:defRPr sz="2800">
                <a:solidFill>
                  <a:srgbClr val="292C28"/>
                </a:solidFill>
              </a:defRPr>
            </a:lvl2pPr>
            <a:lvl3pPr>
              <a:defRPr sz="2400">
                <a:solidFill>
                  <a:srgbClr val="292C28"/>
                </a:solidFill>
              </a:defRPr>
            </a:lvl3pPr>
            <a:lvl4pPr>
              <a:defRPr sz="2000">
                <a:solidFill>
                  <a:srgbClr val="292C28"/>
                </a:solidFill>
              </a:defRPr>
            </a:lvl4pPr>
            <a:lvl5pPr>
              <a:defRPr sz="2000">
                <a:solidFill>
                  <a:srgbClr val="292C2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ital sketch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850900" y="-831347"/>
            <a:ext cx="10706100" cy="8332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HD_Horizontal-_White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4200" y="6480664"/>
            <a:ext cx="1790700" cy="29161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00300"/>
            <a:ext cx="9144000" cy="4457700"/>
          </a:xfrm>
          <a:prstGeom prst="rect">
            <a:avLst/>
          </a:prstGeom>
          <a:solidFill>
            <a:srgbClr val="17B4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61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E790FB-5FC9-B94F-9EDF-AC0513240D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HD_Horizontal-_White_rgb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4200" y="6480664"/>
            <a:ext cx="1790700" cy="29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61" r:id="rId9"/>
    <p:sldLayoutId id="214748366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292C28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92C28"/>
        </a:buClr>
        <a:buFont typeface="Arial"/>
        <a:buChar char="•"/>
        <a:defRPr sz="320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92C28"/>
        </a:buClr>
        <a:buFont typeface="Arial"/>
        <a:buChar char="–"/>
        <a:defRPr sz="280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92C28"/>
        </a:buClr>
        <a:buFont typeface="Arial"/>
        <a:buChar char="•"/>
        <a:defRPr sz="240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2C28"/>
        </a:buClr>
        <a:buFont typeface="Arial"/>
        <a:buChar char="–"/>
        <a:defRPr sz="200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2C28"/>
        </a:buClr>
        <a:buFont typeface="Arial"/>
        <a:buChar char="»"/>
        <a:defRPr sz="200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liquidplanner.com/blog/5-ways-to-create-a-positive-work-environment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liquidplanner.com/blog/productive-time-q-productivity-author-laura-vanderka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en.wikipedia.org/wiki/Active_listeni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quidplanner.com/blog/5-ways-appreciate-team-members-acknowledgment-matt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13 </a:t>
            </a:r>
            <a:r>
              <a:rPr lang="en-US" sz="2800" dirty="0"/>
              <a:t>Tips to Build  </a:t>
            </a:r>
            <a:r>
              <a:rPr lang="en-US" sz="2800" dirty="0" smtClean="0"/>
              <a:t>Teamwork Skills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5" y="2528183"/>
            <a:ext cx="7926951" cy="364639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enthusiasm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292C28"/>
                </a:solidFill>
              </a:rPr>
              <a:t>Moods are infectious. If you feel passionate about a project, initiative or idea, go to the mountain top!</a:t>
            </a:r>
          </a:p>
          <a:p>
            <a:pPr marL="0" indent="0">
              <a:buNone/>
            </a:pPr>
            <a:endParaRPr lang="en-US" sz="2200" dirty="0">
              <a:solidFill>
                <a:srgbClr val="292C28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292C28"/>
                </a:solidFill>
              </a:rPr>
              <a:t>This will rally your team members and get them excited about what they’re doing (or, push them to do work they really care about). </a:t>
            </a:r>
            <a:endParaRPr lang="en-US" sz="2200" dirty="0">
              <a:solidFill>
                <a:srgbClr val="292C28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839588"/>
            <a:ext cx="3931920" cy="2831279"/>
          </a:xfrm>
        </p:spPr>
      </p:pic>
    </p:spTree>
    <p:extLst>
      <p:ext uri="{BB962C8B-B14F-4D97-AF65-F5344CB8AC3E}">
        <p14:creationId xmlns:p14="http://schemas.microsoft.com/office/powerpoint/2010/main" val="271210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say anything in email you wouldn’t say in person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292C28"/>
                </a:solidFill>
              </a:rPr>
              <a:t>Email and chat systems are great—but use these as delivery systems for information and data only.</a:t>
            </a:r>
          </a:p>
          <a:p>
            <a:pPr marL="0" indent="0">
              <a:buNone/>
            </a:pPr>
            <a:endParaRPr lang="en-US" sz="2200" dirty="0">
              <a:solidFill>
                <a:srgbClr val="292C28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292C28"/>
                </a:solidFill>
              </a:rPr>
              <a:t>When interpersonal wires get crossed; when challenging or sensitive news needs to be delivered, have an in-person conversation. Know when to bring your humanity to a situation.</a:t>
            </a:r>
            <a:endParaRPr lang="en-US" sz="2200" dirty="0">
              <a:solidFill>
                <a:srgbClr val="292C28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1" y="2666999"/>
            <a:ext cx="3136121" cy="3459163"/>
          </a:xfrm>
        </p:spPr>
      </p:pic>
    </p:spTree>
    <p:extLst>
      <p:ext uri="{BB962C8B-B14F-4D97-AF65-F5344CB8AC3E}">
        <p14:creationId xmlns:p14="http://schemas.microsoft.com/office/powerpoint/2010/main" val="121754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courage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Courage </a:t>
            </a:r>
            <a:r>
              <a:rPr lang="en-US" sz="1900" dirty="0">
                <a:solidFill>
                  <a:schemeClr val="tx1"/>
                </a:solidFill>
              </a:rPr>
              <a:t>is the prerequisite </a:t>
            </a:r>
            <a:r>
              <a:rPr lang="en-US" sz="1900" dirty="0" smtClean="0">
                <a:solidFill>
                  <a:schemeClr val="tx1"/>
                </a:solidFill>
              </a:rPr>
              <a:t>for:</a:t>
            </a:r>
            <a:r>
              <a:rPr lang="en-US" sz="1900" dirty="0">
                <a:solidFill>
                  <a:schemeClr val="tx1"/>
                </a:solidFill>
              </a:rPr>
              <a:t/>
            </a:r>
            <a:br>
              <a:rPr lang="en-US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Honesty</a:t>
            </a:r>
          </a:p>
          <a:p>
            <a:r>
              <a:rPr lang="en-US" sz="1900" dirty="0">
                <a:solidFill>
                  <a:schemeClr val="tx1"/>
                </a:solidFill>
              </a:rPr>
              <a:t>Transparency</a:t>
            </a:r>
          </a:p>
          <a:p>
            <a:r>
              <a:rPr lang="en-US" sz="1900" dirty="0">
                <a:solidFill>
                  <a:schemeClr val="tx1"/>
                </a:solidFill>
              </a:rPr>
              <a:t>Integrity</a:t>
            </a:r>
          </a:p>
          <a:p>
            <a:r>
              <a:rPr lang="en-US" sz="1900" dirty="0">
                <a:solidFill>
                  <a:schemeClr val="tx1"/>
                </a:solidFill>
              </a:rPr>
              <a:t>Embracing uncertainty</a:t>
            </a:r>
          </a:p>
          <a:p>
            <a:r>
              <a:rPr lang="en-US" sz="1900" dirty="0">
                <a:solidFill>
                  <a:schemeClr val="tx1"/>
                </a:solidFill>
              </a:rPr>
              <a:t>Taking risks </a:t>
            </a:r>
            <a:endParaRPr lang="en-US" sz="1900" dirty="0" smtClean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rgbClr val="292C28"/>
                </a:solidFill>
              </a:rPr>
              <a:t>Making tough decisions</a:t>
            </a:r>
            <a:br>
              <a:rPr lang="en-US" sz="1900" dirty="0" smtClean="0">
                <a:solidFill>
                  <a:srgbClr val="292C28"/>
                </a:solidFill>
              </a:rPr>
            </a:br>
            <a:endParaRPr lang="en-US" sz="1900" dirty="0" smtClean="0">
              <a:solidFill>
                <a:srgbClr val="292C28"/>
              </a:solidFill>
            </a:endParaRPr>
          </a:p>
          <a:p>
            <a:pPr marL="0" indent="0">
              <a:buNone/>
            </a:pPr>
            <a:r>
              <a:rPr lang="en-US" sz="1700" i="1" dirty="0" smtClean="0">
                <a:solidFill>
                  <a:srgbClr val="292C28"/>
                </a:solidFill>
              </a:rPr>
              <a:t>“</a:t>
            </a:r>
            <a:r>
              <a:rPr lang="en-US" sz="1700" i="1" dirty="0">
                <a:solidFill>
                  <a:srgbClr val="292C28"/>
                </a:solidFill>
              </a:rPr>
              <a:t>C</a:t>
            </a:r>
            <a:r>
              <a:rPr lang="en-US" sz="1700" i="1" dirty="0" smtClean="0">
                <a:solidFill>
                  <a:srgbClr val="292C28"/>
                </a:solidFill>
              </a:rPr>
              <a:t>ourage </a:t>
            </a:r>
            <a:r>
              <a:rPr lang="en-US" sz="1700" i="1" dirty="0">
                <a:solidFill>
                  <a:srgbClr val="292C28"/>
                </a:solidFill>
              </a:rPr>
              <a:t>was not the absence of fear, but the triumph over it</a:t>
            </a:r>
            <a:r>
              <a:rPr lang="en-US" sz="1700" i="1" dirty="0" smtClean="0">
                <a:solidFill>
                  <a:srgbClr val="292C28"/>
                </a:solidFill>
              </a:rPr>
              <a:t>.” </a:t>
            </a:r>
            <a:r>
              <a:rPr lang="en-US" sz="1700" dirty="0" smtClean="0">
                <a:solidFill>
                  <a:srgbClr val="292C28"/>
                </a:solidFill>
              </a:rPr>
              <a:t>–Nelson Mandela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92" y="2667000"/>
            <a:ext cx="2931640" cy="3459163"/>
          </a:xfrm>
        </p:spPr>
      </p:pic>
    </p:spTree>
    <p:extLst>
      <p:ext uri="{BB962C8B-B14F-4D97-AF65-F5344CB8AC3E}">
        <p14:creationId xmlns:p14="http://schemas.microsoft.com/office/powerpoint/2010/main" val="366231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It’s important to acknowledge the jobs well-done.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Whether it’s a five-second high-five or a celebratory team lunch, make sure the winning milestones get recognized. The team will stay motivated for the next round!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91020"/>
            <a:ext cx="4041775" cy="3011122"/>
          </a:xfrm>
        </p:spPr>
      </p:pic>
    </p:spTree>
    <p:extLst>
      <p:ext uri="{BB962C8B-B14F-4D97-AF65-F5344CB8AC3E}">
        <p14:creationId xmlns:p14="http://schemas.microsoft.com/office/powerpoint/2010/main" val="301423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sense of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Humor helps us keep a sense of perspective, is a great bonding tool, and adds a necessary element of play that feeds our souls.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Plus, when you’re  having fun you’re more relaxed and that leads to greater creativity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a </a:t>
            </a:r>
            <a:r>
              <a:rPr lang="en-US" smtClean="0">
                <a:solidFill>
                  <a:schemeClr val="tx1"/>
                </a:solidFill>
              </a:rPr>
              <a:t>happy </a:t>
            </a:r>
            <a:r>
              <a:rPr lang="en-US" smtClean="0">
                <a:solidFill>
                  <a:schemeClr val="tx1"/>
                </a:solidFill>
              </a:rPr>
              <a:t>team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41" y="2667000"/>
            <a:ext cx="2300343" cy="3459163"/>
          </a:xfrm>
        </p:spPr>
      </p:pic>
    </p:spTree>
    <p:extLst>
      <p:ext uri="{BB962C8B-B14F-4D97-AF65-F5344CB8AC3E}">
        <p14:creationId xmlns:p14="http://schemas.microsoft.com/office/powerpoint/2010/main" val="179560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goal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Strong teams pursue a unified </a:t>
            </a:r>
            <a:r>
              <a:rPr lang="en-US" dirty="0" smtClean="0">
                <a:solidFill>
                  <a:schemeClr val="tx1"/>
                </a:solidFill>
              </a:rPr>
              <a:t>vision, and align their actions with the project’s goal.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Make sure that you always know what your project’s goal is. </a:t>
            </a:r>
            <a:r>
              <a:rPr lang="en-US" dirty="0" smtClean="0">
                <a:solidFill>
                  <a:srgbClr val="292C28"/>
                </a:solidFill>
              </a:rPr>
              <a:t>Use this </a:t>
            </a:r>
            <a:r>
              <a:rPr lang="en-US" dirty="0">
                <a:solidFill>
                  <a:srgbClr val="292C28"/>
                </a:solidFill>
              </a:rPr>
              <a:t>big picture to drive </a:t>
            </a:r>
            <a:r>
              <a:rPr lang="en-US" dirty="0" smtClean="0">
                <a:solidFill>
                  <a:srgbClr val="292C28"/>
                </a:solidFill>
              </a:rPr>
              <a:t>decision-making, </a:t>
            </a:r>
            <a:r>
              <a:rPr lang="en-US" dirty="0">
                <a:solidFill>
                  <a:srgbClr val="292C28"/>
                </a:solidFill>
              </a:rPr>
              <a:t>and ride out </a:t>
            </a:r>
            <a:r>
              <a:rPr lang="en-US" dirty="0" smtClean="0">
                <a:solidFill>
                  <a:srgbClr val="292C28"/>
                </a:solidFill>
              </a:rPr>
              <a:t>conflicts </a:t>
            </a:r>
            <a:r>
              <a:rPr lang="en-US" dirty="0">
                <a:solidFill>
                  <a:srgbClr val="292C28"/>
                </a:solidFill>
              </a:rPr>
              <a:t>and uncertainty.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87" y="2667000"/>
            <a:ext cx="2680851" cy="3459163"/>
          </a:xfrm>
        </p:spPr>
      </p:pic>
    </p:spTree>
    <p:extLst>
      <p:ext uri="{BB962C8B-B14F-4D97-AF65-F5344CB8AC3E}">
        <p14:creationId xmlns:p14="http://schemas.microsoft.com/office/powerpoint/2010/main" val="180382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Don’t make a habit of complaining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There’s always going to be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Teams thrive in environments that focus on the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positive</a:t>
            </a:r>
            <a:r>
              <a:rPr lang="en-US" dirty="0" smtClean="0">
                <a:solidFill>
                  <a:schemeClr val="tx1"/>
                </a:solidFill>
              </a:rPr>
              <a:t> (even in the face of chaos).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Complaining can be like a small leak—if it grows, it can take the whole ship down.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43" y="2667000"/>
            <a:ext cx="2732738" cy="3459163"/>
          </a:xfrm>
        </p:spPr>
      </p:pic>
    </p:spTree>
    <p:extLst>
      <p:ext uri="{BB962C8B-B14F-4D97-AF65-F5344CB8AC3E}">
        <p14:creationId xmlns:p14="http://schemas.microsoft.com/office/powerpoint/2010/main" val="248486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solution focused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33" y="2667000"/>
            <a:ext cx="3061359" cy="345916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Everyone’s a critic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That’s easy. Giving constructive </a:t>
            </a:r>
            <a:r>
              <a:rPr lang="en-US" dirty="0">
                <a:solidFill>
                  <a:schemeClr val="tx1"/>
                </a:solidFill>
              </a:rPr>
              <a:t>feedback is a </a:t>
            </a:r>
            <a:r>
              <a:rPr lang="en-US" dirty="0" smtClean="0">
                <a:solidFill>
                  <a:schemeClr val="tx1"/>
                </a:solidFill>
              </a:rPr>
              <a:t>skill—and a necessary </a:t>
            </a:r>
            <a:r>
              <a:rPr lang="en-US" dirty="0">
                <a:solidFill>
                  <a:schemeClr val="tx1"/>
                </a:solidFill>
              </a:rPr>
              <a:t>part of </a:t>
            </a:r>
            <a:r>
              <a:rPr lang="en-US" dirty="0" smtClean="0">
                <a:solidFill>
                  <a:schemeClr val="tx1"/>
                </a:solidFill>
              </a:rPr>
              <a:t>project and career success.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Provide your </a:t>
            </a:r>
            <a:r>
              <a:rPr lang="en-US" dirty="0" smtClean="0">
                <a:solidFill>
                  <a:schemeClr val="tx1"/>
                </a:solidFill>
              </a:rPr>
              <a:t>two cents by offering an </a:t>
            </a:r>
            <a:r>
              <a:rPr lang="en-US" dirty="0">
                <a:solidFill>
                  <a:schemeClr val="tx1"/>
                </a:solidFill>
              </a:rPr>
              <a:t>idea or a solution. </a:t>
            </a:r>
            <a:r>
              <a:rPr lang="en-US" dirty="0" smtClean="0">
                <a:solidFill>
                  <a:schemeClr val="tx1"/>
                </a:solidFill>
              </a:rPr>
              <a:t>Then anything can happen!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time wisely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How you use your time and manage your work impacts your entire team, the project and your organization.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 diligent about developing ace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time management skills</a:t>
            </a:r>
            <a:r>
              <a:rPr lang="en-US" dirty="0" smtClean="0">
                <a:solidFill>
                  <a:schemeClr val="tx1"/>
                </a:solidFill>
              </a:rPr>
              <a:t>. Find habits that are realistic and fit your personality.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8" y="2667000"/>
            <a:ext cx="2568428" cy="3459163"/>
          </a:xfrm>
        </p:spPr>
      </p:pic>
    </p:spTree>
    <p:extLst>
      <p:ext uri="{BB962C8B-B14F-4D97-AF65-F5344CB8AC3E}">
        <p14:creationId xmlns:p14="http://schemas.microsoft.com/office/powerpoint/2010/main" val="96931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Listening is good for everyone. It makes team members feel valuable, provides learning opportunities, and minimizes misunderstandings.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Take your skills up a notch and be an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active listener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33" y="2667000"/>
            <a:ext cx="3759959" cy="3459163"/>
          </a:xfrm>
        </p:spPr>
      </p:pic>
    </p:spTree>
    <p:extLst>
      <p:ext uri="{BB962C8B-B14F-4D97-AF65-F5344CB8AC3E}">
        <p14:creationId xmlns:p14="http://schemas.microsoft.com/office/powerpoint/2010/main" val="242048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 other people’s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Even if you think someone’s idea is ridiculous, dismissing it could shut the door on any number of fruitful conversations and project initiatives.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Ingenious teams have an open-door policy for ideas.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48" y="2667000"/>
            <a:ext cx="2983528" cy="3459163"/>
          </a:xfrm>
        </p:spPr>
      </p:pic>
    </p:spTree>
    <p:extLst>
      <p:ext uri="{BB962C8B-B14F-4D97-AF65-F5344CB8AC3E}">
        <p14:creationId xmlns:p14="http://schemas.microsoft.com/office/powerpoint/2010/main" val="117454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an avid communicator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benefits of clear communication in the workplace include </a:t>
            </a:r>
            <a:r>
              <a:rPr lang="en-US" dirty="0" smtClean="0">
                <a:solidFill>
                  <a:schemeClr val="tx1"/>
                </a:solidFill>
              </a:rPr>
              <a:t>increased productivity, higher morale and improved retention. 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P.S. 70</a:t>
            </a:r>
            <a:r>
              <a:rPr lang="en-US" dirty="0">
                <a:solidFill>
                  <a:schemeClr val="tx1"/>
                </a:solidFill>
              </a:rPr>
              <a:t>% of people forget what they hear</a:t>
            </a:r>
            <a:r>
              <a:rPr lang="en-US" dirty="0" smtClean="0">
                <a:solidFill>
                  <a:schemeClr val="tx1"/>
                </a:solidFill>
              </a:rPr>
              <a:t>. Be a consistent communicator.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47" y="2667000"/>
            <a:ext cx="2767330" cy="3459163"/>
          </a:xfrm>
        </p:spPr>
      </p:pic>
    </p:spTree>
    <p:extLst>
      <p:ext uri="{BB962C8B-B14F-4D97-AF65-F5344CB8AC3E}">
        <p14:creationId xmlns:p14="http://schemas.microsoft.com/office/powerpoint/2010/main" val="129707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 and appreciate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Acknowledgement</a:t>
            </a:r>
            <a:r>
              <a:rPr lang="en-US" dirty="0" smtClean="0">
                <a:solidFill>
                  <a:schemeClr val="tx1"/>
                </a:solidFill>
              </a:rPr>
              <a:t> gives </a:t>
            </a:r>
            <a:r>
              <a:rPr lang="en-US" dirty="0">
                <a:solidFill>
                  <a:schemeClr val="tx1"/>
                </a:solidFill>
              </a:rPr>
              <a:t>team members the boost they need to sustain enthusiasm and curiosity over time</a:t>
            </a:r>
            <a:r>
              <a:rPr lang="en-US" dirty="0" smtClean="0">
                <a:solidFill>
                  <a:schemeClr val="tx1"/>
                </a:solidFill>
              </a:rPr>
              <a:t>. Some easy ways to show appreciation: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Verbalize </a:t>
            </a:r>
            <a:r>
              <a:rPr lang="en-US" dirty="0">
                <a:solidFill>
                  <a:schemeClr val="tx1"/>
                </a:solidFill>
              </a:rPr>
              <a:t>it.   </a:t>
            </a:r>
          </a:p>
          <a:p>
            <a:r>
              <a:rPr lang="en-US" dirty="0">
                <a:solidFill>
                  <a:schemeClr val="tx1"/>
                </a:solidFill>
              </a:rPr>
              <a:t>Listen. </a:t>
            </a:r>
          </a:p>
          <a:p>
            <a:r>
              <a:rPr lang="en-US" dirty="0">
                <a:solidFill>
                  <a:schemeClr val="tx1"/>
                </a:solidFill>
              </a:rPr>
              <a:t>Ask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r>
              <a:rPr lang="en-US" dirty="0">
                <a:solidFill>
                  <a:schemeClr val="tx1"/>
                </a:solidFill>
              </a:rPr>
              <a:t>  </a:t>
            </a:r>
          </a:p>
          <a:p>
            <a:r>
              <a:rPr lang="en-US" dirty="0">
                <a:solidFill>
                  <a:schemeClr val="tx1"/>
                </a:solidFill>
              </a:rPr>
              <a:t>Provide opportunity.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31" y="2667000"/>
            <a:ext cx="3459163" cy="3459163"/>
          </a:xfrm>
        </p:spPr>
      </p:pic>
    </p:spTree>
    <p:extLst>
      <p:ext uri="{BB962C8B-B14F-4D97-AF65-F5344CB8AC3E}">
        <p14:creationId xmlns:p14="http://schemas.microsoft.com/office/powerpoint/2010/main" val="231551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30252</TotalTime>
  <Words>501</Words>
  <Application>Microsoft Office PowerPoint</Application>
  <PresentationFormat>On-screen Show (4:3)</PresentationFormat>
  <Paragraphs>65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Light</vt:lpstr>
      <vt:lpstr>Helvetica Neue</vt:lpstr>
      <vt:lpstr>Office Theme</vt:lpstr>
      <vt:lpstr>13 Tips to Build  Teamwork Skills </vt:lpstr>
      <vt:lpstr>Know your goal</vt:lpstr>
      <vt:lpstr>Don’t make a habit of complaining</vt:lpstr>
      <vt:lpstr>Be solution focused</vt:lpstr>
      <vt:lpstr>Use your time wisely</vt:lpstr>
      <vt:lpstr>Listen up</vt:lpstr>
      <vt:lpstr>Respect other people’s ideas</vt:lpstr>
      <vt:lpstr>Be an avid communicator</vt:lpstr>
      <vt:lpstr>Acknowledge and appreciate</vt:lpstr>
      <vt:lpstr>Share your enthusiasm</vt:lpstr>
      <vt:lpstr>Don’t say anything in email you wouldn’t say in person</vt:lpstr>
      <vt:lpstr>Have courage</vt:lpstr>
      <vt:lpstr>Celebrate achievements</vt:lpstr>
      <vt:lpstr>Have a sense of humor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Campbell</dc:creator>
  <cp:lastModifiedBy>meieralison@live.com</cp:lastModifiedBy>
  <cp:revision>65</cp:revision>
  <dcterms:created xsi:type="dcterms:W3CDTF">2013-03-05T18:02:05Z</dcterms:created>
  <dcterms:modified xsi:type="dcterms:W3CDTF">2014-07-10T16:10:56Z</dcterms:modified>
</cp:coreProperties>
</file>