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6"/>
  </p:notesMasterIdLst>
  <p:sldIdLst>
    <p:sldId id="256" r:id="rId2"/>
    <p:sldId id="272" r:id="rId3"/>
    <p:sldId id="283" r:id="rId4"/>
    <p:sldId id="281" r:id="rId5"/>
    <p:sldId id="275" r:id="rId6"/>
    <p:sldId id="276" r:id="rId7"/>
    <p:sldId id="277" r:id="rId8"/>
    <p:sldId id="279" r:id="rId9"/>
    <p:sldId id="278" r:id="rId10"/>
    <p:sldId id="280" r:id="rId11"/>
    <p:sldId id="282" r:id="rId12"/>
    <p:sldId id="284" r:id="rId13"/>
    <p:sldId id="285" r:id="rId14"/>
    <p:sldId id="286" r:id="rId15"/>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2078" autoAdjust="0"/>
  </p:normalViewPr>
  <p:slideViewPr>
    <p:cSldViewPr>
      <p:cViewPr varScale="1">
        <p:scale>
          <a:sx n="71" d="100"/>
          <a:sy n="71" d="100"/>
        </p:scale>
        <p:origin x="874" y="5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0CD2E704-9FB0-4AD9-B0E6-BE52D52D0940}" type="datetimeFigureOut">
              <a:rPr lang="en-US" smtClean="0"/>
              <a:t>7/27/2016</a:t>
            </a:fld>
            <a:endParaRPr lang="en-US"/>
          </a:p>
        </p:txBody>
      </p:sp>
      <p:sp>
        <p:nvSpPr>
          <p:cNvPr id="4" name="Slide Image Placeholder 3"/>
          <p:cNvSpPr>
            <a:spLocks noGrp="1" noRot="1" noChangeAspect="1"/>
          </p:cNvSpPr>
          <p:nvPr>
            <p:ph type="sldImg" idx="2"/>
          </p:nvPr>
        </p:nvSpPr>
        <p:spPr>
          <a:xfrm>
            <a:off x="1333500" y="1163638"/>
            <a:ext cx="4191000" cy="31432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81513"/>
            <a:ext cx="5486400" cy="366871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7138"/>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7138"/>
            <a:ext cx="2971800" cy="466725"/>
          </a:xfrm>
          <a:prstGeom prst="rect">
            <a:avLst/>
          </a:prstGeom>
        </p:spPr>
        <p:txBody>
          <a:bodyPr vert="horz" lIns="91440" tIns="45720" rIns="91440" bIns="45720" rtlCol="0" anchor="b"/>
          <a:lstStyle>
            <a:lvl1pPr algn="r">
              <a:defRPr sz="1200"/>
            </a:lvl1pPr>
          </a:lstStyle>
          <a:p>
            <a:fld id="{43D883D1-8857-4CC0-981F-A4B23CDF39BA}" type="slidenum">
              <a:rPr lang="en-US" smtClean="0"/>
              <a:t>‹#›</a:t>
            </a:fld>
            <a:endParaRPr lang="en-US"/>
          </a:p>
        </p:txBody>
      </p:sp>
    </p:spTree>
    <p:extLst>
      <p:ext uri="{BB962C8B-B14F-4D97-AF65-F5344CB8AC3E}">
        <p14:creationId xmlns:p14="http://schemas.microsoft.com/office/powerpoint/2010/main" val="2690293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of Figures</a:t>
            </a:r>
            <a:r>
              <a:rPr lang="en-US" baseline="0" dirty="0"/>
              <a:t> and tables: Noe, 201</a:t>
            </a:r>
            <a:endParaRPr lang="en-US" dirty="0"/>
          </a:p>
        </p:txBody>
      </p:sp>
      <p:sp>
        <p:nvSpPr>
          <p:cNvPr id="4" name="Slide Number Placeholder 3"/>
          <p:cNvSpPr>
            <a:spLocks noGrp="1"/>
          </p:cNvSpPr>
          <p:nvPr>
            <p:ph type="sldNum" sz="quarter" idx="10"/>
          </p:nvPr>
        </p:nvSpPr>
        <p:spPr/>
        <p:txBody>
          <a:bodyPr/>
          <a:lstStyle/>
          <a:p>
            <a:fld id="{43D883D1-8857-4CC0-981F-A4B23CDF39BA}" type="slidenum">
              <a:rPr lang="en-US" smtClean="0"/>
              <a:t>2</a:t>
            </a:fld>
            <a:endParaRPr lang="en-US"/>
          </a:p>
        </p:txBody>
      </p:sp>
    </p:spTree>
    <p:extLst>
      <p:ext uri="{BB962C8B-B14F-4D97-AF65-F5344CB8AC3E}">
        <p14:creationId xmlns:p14="http://schemas.microsoft.com/office/powerpoint/2010/main" val="3750530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People who participate in training are often faced</a:t>
            </a:r>
            <a:r>
              <a:rPr lang="en-US" baseline="0" dirty="0"/>
              <a:t> with a problem: they are required to learn something in one environment (training situation) and use the learning in another environment (on the job).</a:t>
            </a:r>
          </a:p>
          <a:p>
            <a:endParaRPr lang="en-US" baseline="0" dirty="0"/>
          </a:p>
          <a:p>
            <a:r>
              <a:rPr lang="en-US" baseline="0" dirty="0"/>
              <a:t>Goldstein &amp; Ford (2002)</a:t>
            </a:r>
            <a:endParaRPr lang="en-US" dirty="0"/>
          </a:p>
        </p:txBody>
      </p:sp>
      <p:sp>
        <p:nvSpPr>
          <p:cNvPr id="4" name="Slide Number Placeholder 3"/>
          <p:cNvSpPr>
            <a:spLocks noGrp="1"/>
          </p:cNvSpPr>
          <p:nvPr>
            <p:ph type="sldNum" sz="quarter" idx="10"/>
          </p:nvPr>
        </p:nvSpPr>
        <p:spPr/>
        <p:txBody>
          <a:bodyPr/>
          <a:lstStyle/>
          <a:p>
            <a:fld id="{43D883D1-8857-4CC0-981F-A4B23CDF39BA}" type="slidenum">
              <a:rPr lang="en-US" smtClean="0"/>
              <a:t>12</a:t>
            </a:fld>
            <a:endParaRPr lang="en-US"/>
          </a:p>
        </p:txBody>
      </p:sp>
    </p:spTree>
    <p:extLst>
      <p:ext uri="{BB962C8B-B14F-4D97-AF65-F5344CB8AC3E}">
        <p14:creationId xmlns:p14="http://schemas.microsoft.com/office/powerpoint/2010/main" val="2950112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D883D1-8857-4CC0-981F-A4B23CDF39BA}" type="slidenum">
              <a:rPr lang="en-US" smtClean="0"/>
              <a:t>14</a:t>
            </a:fld>
            <a:endParaRPr lang="en-US"/>
          </a:p>
        </p:txBody>
      </p:sp>
    </p:spTree>
    <p:extLst>
      <p:ext uri="{BB962C8B-B14F-4D97-AF65-F5344CB8AC3E}">
        <p14:creationId xmlns:p14="http://schemas.microsoft.com/office/powerpoint/2010/main" val="37152665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1805340-ADD6-4B86-AF94-9D537C581D58}" type="datetimeFigureOut">
              <a:rPr lang="en-US" smtClean="0"/>
              <a:pPr/>
              <a:t>7/27/2016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4AD7DF8-DE77-4691-9515-868DA915C9C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1805340-ADD6-4B86-AF94-9D537C581D58}" type="datetimeFigureOut">
              <a:rPr lang="en-US" smtClean="0"/>
              <a:pPr/>
              <a:t>7/27/2016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D7DF8-DE77-4691-9515-868DA915C9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1805340-ADD6-4B86-AF94-9D537C581D58}" type="datetimeFigureOut">
              <a:rPr lang="en-US" smtClean="0"/>
              <a:pPr/>
              <a:t>7/27/2016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D7DF8-DE77-4691-9515-868DA915C9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1805340-ADD6-4B86-AF94-9D537C581D58}" type="datetimeFigureOut">
              <a:rPr lang="en-US" smtClean="0"/>
              <a:pPr/>
              <a:t>7/27/2016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D7DF8-DE77-4691-9515-868DA915C9C5}"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1805340-ADD6-4B86-AF94-9D537C581D58}" type="datetimeFigureOut">
              <a:rPr lang="en-US" smtClean="0"/>
              <a:pPr/>
              <a:t>7/27/2016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D7DF8-DE77-4691-9515-868DA915C9C5}"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1805340-ADD6-4B86-AF94-9D537C581D58}" type="datetimeFigureOut">
              <a:rPr lang="en-US" smtClean="0"/>
              <a:pPr/>
              <a:t>7/27/2016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AD7DF8-DE77-4691-9515-868DA915C9C5}"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1805340-ADD6-4B86-AF94-9D537C581D58}" type="datetimeFigureOut">
              <a:rPr lang="en-US" smtClean="0"/>
              <a:pPr/>
              <a:t>7/27/2016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AD7DF8-DE77-4691-9515-868DA915C9C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1805340-ADD6-4B86-AF94-9D537C581D58}" type="datetimeFigureOut">
              <a:rPr lang="en-US" smtClean="0"/>
              <a:pPr/>
              <a:t>7/27/2016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AD7DF8-DE77-4691-9515-868DA915C9C5}"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805340-ADD6-4B86-AF94-9D537C581D58}" type="datetimeFigureOut">
              <a:rPr lang="en-US" smtClean="0"/>
              <a:pPr/>
              <a:t>7/27/2016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AD7DF8-DE77-4691-9515-868DA915C9C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1805340-ADD6-4B86-AF94-9D537C581D58}" type="datetimeFigureOut">
              <a:rPr lang="en-US" smtClean="0"/>
              <a:pPr/>
              <a:t>7/27/2016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AD7DF8-DE77-4691-9515-868DA915C9C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1805340-ADD6-4B86-AF94-9D537C581D58}" type="datetimeFigureOut">
              <a:rPr lang="en-US" smtClean="0"/>
              <a:pPr/>
              <a:t>7/27/2016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4AD7DF8-DE77-4691-9515-868DA915C9C5}"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1805340-ADD6-4B86-AF94-9D537C581D58}" type="datetimeFigureOut">
              <a:rPr lang="en-US" smtClean="0"/>
              <a:pPr/>
              <a:t>7/27/2016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4AD7DF8-DE77-4691-9515-868DA915C9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685800"/>
            <a:ext cx="6858000" cy="2362200"/>
          </a:xfrm>
        </p:spPr>
        <p:txBody>
          <a:bodyPr>
            <a:normAutofit/>
          </a:bodyPr>
          <a:lstStyle/>
          <a:p>
            <a:pPr algn="ctr"/>
            <a:r>
              <a:rPr lang="en-US" b="1" dirty="0">
                <a:solidFill>
                  <a:schemeClr val="tx1"/>
                </a:solidFill>
              </a:rPr>
              <a:t>Psych 638: </a:t>
            </a:r>
            <a:br>
              <a:rPr lang="en-US" b="1" dirty="0">
                <a:solidFill>
                  <a:schemeClr val="tx1"/>
                </a:solidFill>
              </a:rPr>
            </a:br>
            <a:r>
              <a:rPr lang="en-US" dirty="0"/>
              <a:t>Training needs assessment </a:t>
            </a:r>
            <a:endParaRPr lang="en-US" b="1" dirty="0">
              <a:solidFill>
                <a:schemeClr val="tx1"/>
              </a:solidFill>
            </a:endParaRPr>
          </a:p>
        </p:txBody>
      </p:sp>
      <p:sp>
        <p:nvSpPr>
          <p:cNvPr id="3" name="Subtitle 2"/>
          <p:cNvSpPr>
            <a:spLocks noGrp="1"/>
          </p:cNvSpPr>
          <p:nvPr>
            <p:ph type="subTitle" idx="1"/>
          </p:nvPr>
        </p:nvSpPr>
        <p:spPr>
          <a:xfrm>
            <a:off x="1295400" y="3581400"/>
            <a:ext cx="6400800" cy="1219200"/>
          </a:xfrm>
        </p:spPr>
        <p:txBody>
          <a:bodyPr>
            <a:normAutofit/>
          </a:bodyPr>
          <a:lstStyle/>
          <a:p>
            <a:pPr algn="ctr"/>
            <a:r>
              <a:rPr lang="en-US" sz="3200" dirty="0">
                <a:solidFill>
                  <a:schemeClr val="tx1"/>
                </a:solidFill>
              </a:rPr>
              <a:t>Dr. Stephen </a:t>
            </a:r>
            <a:r>
              <a:rPr lang="en-US" sz="3200" dirty="0" err="1">
                <a:solidFill>
                  <a:schemeClr val="tx1"/>
                </a:solidFill>
              </a:rPr>
              <a:t>Zaccaro</a:t>
            </a:r>
            <a:endParaRPr lang="en-US" sz="3200" dirty="0">
              <a:solidFill>
                <a:schemeClr val="tx1"/>
              </a:solidFill>
            </a:endParaRPr>
          </a:p>
          <a:p>
            <a:pPr algn="ctr"/>
            <a:r>
              <a:rPr lang="en-US" sz="3200" dirty="0">
                <a:solidFill>
                  <a:schemeClr val="tx1"/>
                </a:solidFill>
              </a:rPr>
              <a:t>George Mason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838200"/>
            <a:ext cx="8610600" cy="5334000"/>
          </a:xfrm>
        </p:spPr>
        <p:txBody>
          <a:bodyPr>
            <a:normAutofit/>
          </a:bodyPr>
          <a:lstStyle/>
          <a:p>
            <a:pPr>
              <a:lnSpc>
                <a:spcPct val="120000"/>
              </a:lnSpc>
              <a:spcBef>
                <a:spcPts val="0"/>
              </a:spcBef>
            </a:pPr>
            <a:r>
              <a:rPr lang="en-US" sz="2600" dirty="0">
                <a:latin typeface="Calibri" pitchFamily="34" charset="0"/>
              </a:rPr>
              <a:t>Observation</a:t>
            </a:r>
          </a:p>
          <a:p>
            <a:pPr>
              <a:lnSpc>
                <a:spcPct val="120000"/>
              </a:lnSpc>
              <a:spcBef>
                <a:spcPts val="0"/>
              </a:spcBef>
            </a:pPr>
            <a:r>
              <a:rPr lang="en-US" sz="2600" dirty="0">
                <a:latin typeface="Calibri" pitchFamily="34" charset="0"/>
              </a:rPr>
              <a:t>Questionnaires</a:t>
            </a:r>
          </a:p>
          <a:p>
            <a:pPr>
              <a:lnSpc>
                <a:spcPct val="120000"/>
              </a:lnSpc>
              <a:spcBef>
                <a:spcPts val="0"/>
              </a:spcBef>
            </a:pPr>
            <a:r>
              <a:rPr lang="en-US" sz="2600" dirty="0">
                <a:latin typeface="Calibri" pitchFamily="34" charset="0"/>
              </a:rPr>
              <a:t>Interviews</a:t>
            </a:r>
          </a:p>
          <a:p>
            <a:pPr>
              <a:lnSpc>
                <a:spcPct val="120000"/>
              </a:lnSpc>
              <a:spcBef>
                <a:spcPts val="0"/>
              </a:spcBef>
            </a:pPr>
            <a:r>
              <a:rPr lang="en-US" sz="2600" dirty="0">
                <a:latin typeface="Calibri" pitchFamily="34" charset="0"/>
              </a:rPr>
              <a:t>Focus groups </a:t>
            </a:r>
          </a:p>
          <a:p>
            <a:pPr>
              <a:lnSpc>
                <a:spcPct val="120000"/>
              </a:lnSpc>
              <a:spcBef>
                <a:spcPts val="0"/>
              </a:spcBef>
            </a:pPr>
            <a:r>
              <a:rPr lang="en-US" sz="2600" dirty="0">
                <a:latin typeface="Calibri" pitchFamily="34" charset="0"/>
              </a:rPr>
              <a:t>Archival materials</a:t>
            </a:r>
          </a:p>
          <a:p>
            <a:pPr lvl="1">
              <a:lnSpc>
                <a:spcPct val="120000"/>
              </a:lnSpc>
              <a:spcBef>
                <a:spcPts val="0"/>
              </a:spcBef>
            </a:pPr>
            <a:r>
              <a:rPr lang="en-US" sz="2200" dirty="0">
                <a:latin typeface="Calibri" pitchFamily="34" charset="0"/>
              </a:rPr>
              <a:t>Job documentation</a:t>
            </a:r>
          </a:p>
          <a:p>
            <a:pPr lvl="1">
              <a:lnSpc>
                <a:spcPct val="120000"/>
              </a:lnSpc>
              <a:spcBef>
                <a:spcPts val="0"/>
              </a:spcBef>
            </a:pPr>
            <a:r>
              <a:rPr lang="en-US" sz="2200" dirty="0">
                <a:latin typeface="Calibri" pitchFamily="34" charset="0"/>
              </a:rPr>
              <a:t>Historical work data (performance appraisals, absenteeism records)</a:t>
            </a:r>
          </a:p>
          <a:p>
            <a:pPr>
              <a:lnSpc>
                <a:spcPct val="120000"/>
              </a:lnSpc>
              <a:spcBef>
                <a:spcPts val="0"/>
              </a:spcBef>
            </a:pPr>
            <a:r>
              <a:rPr lang="en-US" sz="2600" dirty="0">
                <a:latin typeface="Calibri" pitchFamily="34" charset="0"/>
              </a:rPr>
              <a:t>Automated (electronic) surveillance and recording</a:t>
            </a:r>
          </a:p>
          <a:p>
            <a:pPr lvl="1">
              <a:lnSpc>
                <a:spcPct val="120000"/>
              </a:lnSpc>
              <a:spcBef>
                <a:spcPts val="0"/>
              </a:spcBef>
            </a:pPr>
            <a:r>
              <a:rPr lang="en-US" sz="2200" dirty="0">
                <a:latin typeface="Calibri" pitchFamily="34" charset="0"/>
              </a:rPr>
              <a:t>“this call may be monitored for training purposes</a:t>
            </a:r>
          </a:p>
          <a:p>
            <a:pPr>
              <a:lnSpc>
                <a:spcPct val="120000"/>
              </a:lnSpc>
              <a:spcBef>
                <a:spcPts val="0"/>
              </a:spcBef>
            </a:pPr>
            <a:r>
              <a:rPr lang="en-US" sz="2600" dirty="0">
                <a:latin typeface="Calibri" pitchFamily="34" charset="0"/>
              </a:rPr>
              <a:t>See Table 2.2 in </a:t>
            </a:r>
            <a:r>
              <a:rPr lang="en-US" sz="2600" dirty="0" err="1">
                <a:latin typeface="Calibri" pitchFamily="34" charset="0"/>
              </a:rPr>
              <a:t>Noe</a:t>
            </a:r>
            <a:r>
              <a:rPr lang="en-US" sz="2600" dirty="0">
                <a:latin typeface="Calibri" pitchFamily="34" charset="0"/>
              </a:rPr>
              <a:t> (2013) for advantages and disadvantages for each one</a:t>
            </a:r>
          </a:p>
        </p:txBody>
      </p:sp>
      <p:sp>
        <p:nvSpPr>
          <p:cNvPr id="3" name="Title 2"/>
          <p:cNvSpPr>
            <a:spLocks noGrp="1"/>
          </p:cNvSpPr>
          <p:nvPr>
            <p:ph type="title"/>
          </p:nvPr>
        </p:nvSpPr>
        <p:spPr>
          <a:xfrm>
            <a:off x="457200" y="274638"/>
            <a:ext cx="8229600" cy="715962"/>
          </a:xfrm>
        </p:spPr>
        <p:txBody>
          <a:bodyPr>
            <a:normAutofit fontScale="90000"/>
          </a:bodyPr>
          <a:lstStyle/>
          <a:p>
            <a:r>
              <a:rPr lang="en-US" dirty="0"/>
              <a:t>Methods used in a TNA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828800" y="304800"/>
            <a:ext cx="6248400" cy="6230775"/>
          </a:xfrm>
          <a:prstGeom prst="rect">
            <a:avLst/>
          </a:prstGeom>
        </p:spPr>
      </p:pic>
    </p:spTree>
    <p:extLst>
      <p:ext uri="{BB962C8B-B14F-4D97-AF65-F5344CB8AC3E}">
        <p14:creationId xmlns:p14="http://schemas.microsoft.com/office/powerpoint/2010/main" val="2261102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a:latin typeface="Calibri" panose="020F0502020204030204" pitchFamily="34" charset="0"/>
              </a:rPr>
              <a:t>Have a system that unites trainer, trainee, and manager in the transfer process</a:t>
            </a:r>
          </a:p>
          <a:p>
            <a:r>
              <a:rPr lang="en-US" dirty="0">
                <a:latin typeface="Calibri" panose="020F0502020204030204" pitchFamily="34" charset="0"/>
              </a:rPr>
              <a:t>Before training, the expectations for the trainee and the manager must be clear</a:t>
            </a:r>
          </a:p>
          <a:p>
            <a:r>
              <a:rPr lang="en-US" dirty="0">
                <a:latin typeface="Calibri" panose="020F0502020204030204" pitchFamily="34" charset="0"/>
              </a:rPr>
              <a:t>Identify obstacles to transfer and provide strategies to overcome these problems</a:t>
            </a:r>
          </a:p>
          <a:p>
            <a:r>
              <a:rPr lang="en-US" dirty="0">
                <a:latin typeface="Calibri" panose="020F0502020204030204" pitchFamily="34" charset="0"/>
              </a:rPr>
              <a:t>Work with managers to provide opportunities for the maintenance of trainees’ learned behavior in work organizations</a:t>
            </a:r>
          </a:p>
          <a:p>
            <a:r>
              <a:rPr lang="en-US" dirty="0">
                <a:latin typeface="Calibri" panose="020F0502020204030204" pitchFamily="34" charset="0"/>
              </a:rPr>
              <a:t>Develop a continuous learning climate so that an atmosphere emerges where employees feel it is important to continually learn and develop. This probably includes support for situations where formal training may not even exist.</a:t>
            </a:r>
          </a:p>
        </p:txBody>
      </p:sp>
      <p:sp>
        <p:nvSpPr>
          <p:cNvPr id="3" name="Title 2"/>
          <p:cNvSpPr>
            <a:spLocks noGrp="1"/>
          </p:cNvSpPr>
          <p:nvPr>
            <p:ph type="title"/>
          </p:nvPr>
        </p:nvSpPr>
        <p:spPr/>
        <p:txBody>
          <a:bodyPr/>
          <a:lstStyle/>
          <a:p>
            <a:r>
              <a:rPr lang="en-US" dirty="0"/>
              <a:t>Enhancing Transfer of Training</a:t>
            </a:r>
          </a:p>
        </p:txBody>
      </p:sp>
    </p:spTree>
    <p:extLst>
      <p:ext uri="{BB962C8B-B14F-4D97-AF65-F5344CB8AC3E}">
        <p14:creationId xmlns:p14="http://schemas.microsoft.com/office/powerpoint/2010/main" val="1173137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7577"/>
            <a:ext cx="8229600" cy="5181600"/>
          </a:xfrm>
        </p:spPr>
        <p:txBody>
          <a:bodyPr>
            <a:normAutofit fontScale="70000" lnSpcReduction="20000"/>
          </a:bodyPr>
          <a:lstStyle/>
          <a:p>
            <a:r>
              <a:rPr lang="en-US" dirty="0">
                <a:latin typeface="Calibri" panose="020F0502020204030204" pitchFamily="34" charset="0"/>
              </a:rPr>
              <a:t>1. To identify the program’s strengths and weaknesses. This includes determining if the program is meeting the learning objectives, if the quality of the learning environment is satisfactory, and if transfer of training to the job is occurring</a:t>
            </a:r>
          </a:p>
          <a:p>
            <a:r>
              <a:rPr lang="en-US" dirty="0">
                <a:latin typeface="Calibri" panose="020F0502020204030204" pitchFamily="34" charset="0"/>
              </a:rPr>
              <a:t>2. To assess whether the content, organization, and administration of the program— including the schedule, accommodations, trainers, and materials—contribute to learning and the use of training content on the job. </a:t>
            </a:r>
          </a:p>
          <a:p>
            <a:r>
              <a:rPr lang="en-US" dirty="0">
                <a:latin typeface="Calibri" panose="020F0502020204030204" pitchFamily="34" charset="0"/>
              </a:rPr>
              <a:t>3. To identify which trainees benefit most or least from the program. </a:t>
            </a:r>
          </a:p>
          <a:p>
            <a:r>
              <a:rPr lang="en-US" dirty="0">
                <a:latin typeface="Calibri" panose="020F0502020204030204" pitchFamily="34" charset="0"/>
              </a:rPr>
              <a:t>4. To assist in marketing programs through the collection of information from participants about whether they would recommend the program to others, why they attended the program, and their level of satisfaction with the program. </a:t>
            </a:r>
          </a:p>
          <a:p>
            <a:r>
              <a:rPr lang="en-US" dirty="0">
                <a:latin typeface="Calibri" panose="020F0502020204030204" pitchFamily="34" charset="0"/>
              </a:rPr>
              <a:t>5. To determine the financial benefits and costs of the program. </a:t>
            </a:r>
          </a:p>
          <a:p>
            <a:r>
              <a:rPr lang="en-US" dirty="0">
                <a:latin typeface="Calibri" panose="020F0502020204030204" pitchFamily="34" charset="0"/>
              </a:rPr>
              <a:t>6. To compare the costs and benefits of training versus </a:t>
            </a:r>
            <a:r>
              <a:rPr lang="en-US" dirty="0" err="1">
                <a:latin typeface="Calibri" panose="020F0502020204030204" pitchFamily="34" charset="0"/>
              </a:rPr>
              <a:t>nontraining</a:t>
            </a:r>
            <a:r>
              <a:rPr lang="en-US" dirty="0">
                <a:latin typeface="Calibri" panose="020F0502020204030204" pitchFamily="34" charset="0"/>
              </a:rPr>
              <a:t> investments (such as work redesign or a better employee selection system). </a:t>
            </a:r>
          </a:p>
          <a:p>
            <a:r>
              <a:rPr lang="en-US" dirty="0">
                <a:latin typeface="Calibri" panose="020F0502020204030204" pitchFamily="34" charset="0"/>
              </a:rPr>
              <a:t>7. To compare the costs and benefits of different training programs to choose the best program</a:t>
            </a:r>
          </a:p>
        </p:txBody>
      </p:sp>
      <p:sp>
        <p:nvSpPr>
          <p:cNvPr id="3" name="Title 2"/>
          <p:cNvSpPr>
            <a:spLocks noGrp="1"/>
          </p:cNvSpPr>
          <p:nvPr>
            <p:ph type="title"/>
          </p:nvPr>
        </p:nvSpPr>
        <p:spPr/>
        <p:txBody>
          <a:bodyPr>
            <a:normAutofit fontScale="90000"/>
          </a:bodyPr>
          <a:lstStyle/>
          <a:p>
            <a:r>
              <a:rPr lang="en-US" dirty="0"/>
              <a:t>Why Evaluate a Training Program?</a:t>
            </a:r>
          </a:p>
        </p:txBody>
      </p:sp>
    </p:spTree>
    <p:extLst>
      <p:ext uri="{BB962C8B-B14F-4D97-AF65-F5344CB8AC3E}">
        <p14:creationId xmlns:p14="http://schemas.microsoft.com/office/powerpoint/2010/main" val="2496056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3311335" y="-27935"/>
            <a:ext cx="5844388" cy="7114535"/>
          </a:xfrm>
          <a:prstGeom prst="rect">
            <a:avLst/>
          </a:prstGeom>
        </p:spPr>
      </p:pic>
      <p:sp>
        <p:nvSpPr>
          <p:cNvPr id="3" name="Title 2"/>
          <p:cNvSpPr>
            <a:spLocks noGrp="1"/>
          </p:cNvSpPr>
          <p:nvPr>
            <p:ph type="title"/>
          </p:nvPr>
        </p:nvSpPr>
        <p:spPr>
          <a:xfrm>
            <a:off x="381000" y="304800"/>
            <a:ext cx="2854135" cy="3763962"/>
          </a:xfrm>
        </p:spPr>
        <p:txBody>
          <a:bodyPr/>
          <a:lstStyle/>
          <a:p>
            <a:r>
              <a:rPr lang="en-US" dirty="0"/>
              <a:t>Training Evaluation</a:t>
            </a:r>
          </a:p>
        </p:txBody>
      </p:sp>
    </p:spTree>
    <p:extLst>
      <p:ext uri="{BB962C8B-B14F-4D97-AF65-F5344CB8AC3E}">
        <p14:creationId xmlns:p14="http://schemas.microsoft.com/office/powerpoint/2010/main" val="3139926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latin typeface="Calibri" pitchFamily="34" charset="0"/>
              </a:rPr>
              <a:t>Three main components</a:t>
            </a:r>
          </a:p>
          <a:p>
            <a:pPr lvl="1"/>
            <a:r>
              <a:rPr lang="en-US" sz="2400" dirty="0">
                <a:latin typeface="Calibri" pitchFamily="34" charset="0"/>
              </a:rPr>
              <a:t>Organization analysis</a:t>
            </a:r>
          </a:p>
          <a:p>
            <a:pPr lvl="1"/>
            <a:r>
              <a:rPr lang="en-US" sz="2400" dirty="0">
                <a:latin typeface="Calibri" pitchFamily="34" charset="0"/>
              </a:rPr>
              <a:t>Task analysis</a:t>
            </a:r>
          </a:p>
          <a:p>
            <a:pPr lvl="1"/>
            <a:r>
              <a:rPr lang="en-US" sz="2400" dirty="0">
                <a:latin typeface="Calibri" pitchFamily="34" charset="0"/>
              </a:rPr>
              <a:t>Person analysis</a:t>
            </a:r>
          </a:p>
          <a:p>
            <a:r>
              <a:rPr lang="en-US" sz="2400" dirty="0">
                <a:latin typeface="Calibri" pitchFamily="34" charset="0"/>
              </a:rPr>
              <a:t>What are some causes and outcomes of a TNA</a:t>
            </a:r>
          </a:p>
          <a:p>
            <a:pPr lvl="1"/>
            <a:endParaRPr lang="en-US" sz="2400" dirty="0">
              <a:latin typeface="Calibri" pitchFamily="34" charset="0"/>
            </a:endParaRPr>
          </a:p>
          <a:p>
            <a:pPr lvl="1"/>
            <a:endParaRPr lang="en-US" sz="2400" dirty="0">
              <a:latin typeface="Calibri" pitchFamily="34" charset="0"/>
            </a:endParaRPr>
          </a:p>
          <a:p>
            <a:pPr lvl="1"/>
            <a:endParaRPr lang="en-US" sz="2400" dirty="0">
              <a:latin typeface="Calibri" pitchFamily="34" charset="0"/>
            </a:endParaRPr>
          </a:p>
          <a:p>
            <a:pPr lvl="1"/>
            <a:endParaRPr lang="en-US" sz="2400" dirty="0">
              <a:latin typeface="Calibri" pitchFamily="34" charset="0"/>
            </a:endParaRPr>
          </a:p>
          <a:p>
            <a:endParaRPr lang="en-US" sz="2400" dirty="0">
              <a:latin typeface="Calibri" pitchFamily="34" charset="0"/>
            </a:endParaRPr>
          </a:p>
          <a:p>
            <a:endParaRPr lang="en-US" sz="2400" dirty="0">
              <a:latin typeface="Calibri" pitchFamily="34" charset="0"/>
            </a:endParaRPr>
          </a:p>
          <a:p>
            <a:endParaRPr lang="en-US" sz="2400" dirty="0">
              <a:latin typeface="Calibri" pitchFamily="34" charset="0"/>
            </a:endParaRPr>
          </a:p>
          <a:p>
            <a:endParaRPr lang="en-US" sz="2400" dirty="0">
              <a:latin typeface="Calibri" pitchFamily="34" charset="0"/>
            </a:endParaRPr>
          </a:p>
          <a:p>
            <a:endParaRPr lang="en-US" sz="2400" dirty="0">
              <a:latin typeface="Calibri" pitchFamily="34" charset="0"/>
            </a:endParaRPr>
          </a:p>
          <a:p>
            <a:endParaRPr lang="en-US" sz="2400" dirty="0">
              <a:latin typeface="Calibri" pitchFamily="34" charset="0"/>
            </a:endParaRPr>
          </a:p>
        </p:txBody>
      </p:sp>
      <p:sp>
        <p:nvSpPr>
          <p:cNvPr id="2" name="Title 1"/>
          <p:cNvSpPr>
            <a:spLocks noGrp="1"/>
          </p:cNvSpPr>
          <p:nvPr>
            <p:ph type="title"/>
          </p:nvPr>
        </p:nvSpPr>
        <p:spPr/>
        <p:txBody>
          <a:bodyPr>
            <a:normAutofit fontScale="90000"/>
          </a:bodyPr>
          <a:lstStyle/>
          <a:p>
            <a:pPr algn="ctr"/>
            <a:r>
              <a:rPr lang="en-US" b="1" dirty="0">
                <a:solidFill>
                  <a:schemeClr val="accent1"/>
                </a:solidFill>
              </a:rPr>
              <a:t>Introduction to </a:t>
            </a:r>
            <a:br>
              <a:rPr lang="en-US" b="1" dirty="0">
                <a:solidFill>
                  <a:schemeClr val="accent1"/>
                </a:solidFill>
              </a:rPr>
            </a:br>
            <a:r>
              <a:rPr lang="en-US" b="1" dirty="0">
                <a:solidFill>
                  <a:schemeClr val="accent1"/>
                </a:solidFill>
              </a:rPr>
              <a:t>Training Needs Assessment (TNA)</a:t>
            </a:r>
          </a:p>
        </p:txBody>
      </p:sp>
      <p:pic>
        <p:nvPicPr>
          <p:cNvPr id="4" name="Picture 3"/>
          <p:cNvPicPr>
            <a:picLocks noChangeAspect="1"/>
          </p:cNvPicPr>
          <p:nvPr/>
        </p:nvPicPr>
        <p:blipFill>
          <a:blip r:embed="rId3"/>
          <a:stretch>
            <a:fillRect/>
          </a:stretch>
        </p:blipFill>
        <p:spPr>
          <a:xfrm>
            <a:off x="1485900" y="3657600"/>
            <a:ext cx="6172200" cy="277971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185862" y="1600994"/>
            <a:ext cx="6772275" cy="4286250"/>
          </a:xfrm>
          <a:prstGeom prst="rect">
            <a:avLst/>
          </a:prstGeom>
        </p:spPr>
      </p:pic>
      <p:sp>
        <p:nvSpPr>
          <p:cNvPr id="3" name="Title 2"/>
          <p:cNvSpPr>
            <a:spLocks noGrp="1"/>
          </p:cNvSpPr>
          <p:nvPr>
            <p:ph type="title"/>
          </p:nvPr>
        </p:nvSpPr>
        <p:spPr/>
        <p:txBody>
          <a:bodyPr/>
          <a:lstStyle/>
          <a:p>
            <a:r>
              <a:rPr lang="en-US" dirty="0"/>
              <a:t>Needs Assessment Process</a:t>
            </a:r>
          </a:p>
        </p:txBody>
      </p:sp>
    </p:spTree>
    <p:extLst>
      <p:ext uri="{BB962C8B-B14F-4D97-AF65-F5344CB8AC3E}">
        <p14:creationId xmlns:p14="http://schemas.microsoft.com/office/powerpoint/2010/main" val="2020530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214437" y="1672431"/>
            <a:ext cx="6715125" cy="4143375"/>
          </a:xfrm>
          <a:prstGeom prst="rect">
            <a:avLst/>
          </a:prstGeom>
        </p:spPr>
      </p:pic>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3522195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a:latin typeface="Calibri" pitchFamily="34" charset="0"/>
              </a:rPr>
              <a:t>Performance problems may not be a function of trainable skills and processes – training becomes a waste of resources</a:t>
            </a:r>
          </a:p>
          <a:p>
            <a:r>
              <a:rPr lang="en-US" sz="2400" dirty="0">
                <a:latin typeface="Calibri" pitchFamily="34" charset="0"/>
              </a:rPr>
              <a:t>Without a TNSA, training may target the wrong KSAOs (e..g, fad-driven training)</a:t>
            </a:r>
          </a:p>
          <a:p>
            <a:r>
              <a:rPr lang="en-US" sz="2400" dirty="0">
                <a:latin typeface="Calibri" pitchFamily="34" charset="0"/>
              </a:rPr>
              <a:t>Trainees may not have the readiness for training, something that is uncovered in the person analysis of a TNA</a:t>
            </a:r>
          </a:p>
          <a:p>
            <a:r>
              <a:rPr lang="en-US" sz="2400" dirty="0">
                <a:latin typeface="Calibri" pitchFamily="34" charset="0"/>
              </a:rPr>
              <a:t>The designed program may not match or yield outcomes expected the company</a:t>
            </a:r>
          </a:p>
          <a:p>
            <a:r>
              <a:rPr lang="en-US" sz="2400" dirty="0">
                <a:latin typeface="Calibri" pitchFamily="34" charset="0"/>
              </a:rPr>
              <a:t>The training program is not connected to business strategy, again wasting company resources</a:t>
            </a:r>
          </a:p>
        </p:txBody>
      </p:sp>
      <p:sp>
        <p:nvSpPr>
          <p:cNvPr id="3" name="Title 2"/>
          <p:cNvSpPr>
            <a:spLocks noGrp="1"/>
          </p:cNvSpPr>
          <p:nvPr>
            <p:ph type="title"/>
          </p:nvPr>
        </p:nvSpPr>
        <p:spPr/>
        <p:txBody>
          <a:bodyPr>
            <a:normAutofit fontScale="90000"/>
          </a:bodyPr>
          <a:lstStyle/>
          <a:p>
            <a:r>
              <a:rPr lang="en-US" dirty="0"/>
              <a:t>Why a Training Needs Assessment?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66800"/>
            <a:ext cx="8610600" cy="5334000"/>
          </a:xfrm>
        </p:spPr>
        <p:txBody>
          <a:bodyPr>
            <a:normAutofit fontScale="92500" lnSpcReduction="20000"/>
          </a:bodyPr>
          <a:lstStyle/>
          <a:p>
            <a:r>
              <a:rPr lang="en-US" sz="2600" dirty="0">
                <a:latin typeface="Calibri" pitchFamily="34" charset="0"/>
              </a:rPr>
              <a:t>Organizational Support Analysis</a:t>
            </a:r>
          </a:p>
          <a:p>
            <a:pPr lvl="1"/>
            <a:r>
              <a:rPr lang="en-US" sz="2400" dirty="0">
                <a:latin typeface="Calibri" pitchFamily="34" charset="0"/>
              </a:rPr>
              <a:t>Key goals</a:t>
            </a:r>
          </a:p>
          <a:p>
            <a:pPr lvl="2"/>
            <a:r>
              <a:rPr lang="en-US" sz="2200" dirty="0">
                <a:latin typeface="Calibri" pitchFamily="34" charset="0"/>
              </a:rPr>
              <a:t>Establishing support with management</a:t>
            </a:r>
          </a:p>
          <a:p>
            <a:pPr lvl="2"/>
            <a:r>
              <a:rPr lang="en-US" sz="2200" dirty="0">
                <a:latin typeface="Calibri" pitchFamily="34" charset="0"/>
              </a:rPr>
              <a:t>Ensuring that process will deliver required outcomes</a:t>
            </a:r>
          </a:p>
          <a:p>
            <a:pPr lvl="1"/>
            <a:r>
              <a:rPr lang="en-US" sz="2400" dirty="0">
                <a:latin typeface="Calibri" pitchFamily="34" charset="0"/>
              </a:rPr>
              <a:t>Themes</a:t>
            </a:r>
          </a:p>
          <a:p>
            <a:pPr lvl="2"/>
            <a:r>
              <a:rPr lang="en-US" sz="2200" dirty="0">
                <a:latin typeface="Calibri" pitchFamily="34" charset="0"/>
              </a:rPr>
              <a:t>Is there support for conducting a confidential TNA</a:t>
            </a:r>
          </a:p>
          <a:p>
            <a:pPr lvl="3"/>
            <a:r>
              <a:rPr lang="en-US" dirty="0">
                <a:latin typeface="Calibri" pitchFamily="34" charset="0"/>
              </a:rPr>
              <a:t>What can the company provide in terms of support, time, and effort</a:t>
            </a:r>
          </a:p>
          <a:p>
            <a:pPr lvl="2"/>
            <a:r>
              <a:rPr lang="en-US" sz="2200" dirty="0">
                <a:latin typeface="Calibri" pitchFamily="34" charset="0"/>
              </a:rPr>
              <a:t>Who will be the POC and support person(s) for the TNA</a:t>
            </a:r>
          </a:p>
          <a:p>
            <a:pPr lvl="2"/>
            <a:r>
              <a:rPr lang="en-US" sz="2200" dirty="0">
                <a:latin typeface="Calibri" pitchFamily="34" charset="0"/>
              </a:rPr>
              <a:t>How can the TNA be conducted to minimize the “footprint” in operations?</a:t>
            </a:r>
          </a:p>
          <a:p>
            <a:pPr lvl="2"/>
            <a:r>
              <a:rPr lang="en-US" sz="2200" dirty="0">
                <a:latin typeface="Calibri" pitchFamily="34" charset="0"/>
              </a:rPr>
              <a:t>Who should be the key participants in the TNA, and will the company support their participation?</a:t>
            </a:r>
          </a:p>
          <a:p>
            <a:pPr lvl="2"/>
            <a:r>
              <a:rPr lang="en-US" sz="2200" dirty="0">
                <a:latin typeface="Calibri" pitchFamily="34" charset="0"/>
              </a:rPr>
              <a:t>What methods will be used to collect data, and how will such data collection occur?</a:t>
            </a:r>
          </a:p>
          <a:p>
            <a:pPr lvl="3"/>
            <a:r>
              <a:rPr lang="en-US" sz="2000" dirty="0">
                <a:latin typeface="Calibri" pitchFamily="34" charset="0"/>
              </a:rPr>
              <a:t>Focus groups</a:t>
            </a:r>
          </a:p>
          <a:p>
            <a:pPr lvl="2"/>
            <a:r>
              <a:rPr lang="en-US" sz="2200" dirty="0">
                <a:latin typeface="Calibri" pitchFamily="34" charset="0"/>
              </a:rPr>
              <a:t>What does management expect by way of TNA outcomes?</a:t>
            </a:r>
          </a:p>
          <a:p>
            <a:pPr lvl="3"/>
            <a:r>
              <a:rPr lang="en-US" sz="2000" dirty="0">
                <a:latin typeface="Calibri" pitchFamily="34" charset="0"/>
              </a:rPr>
              <a:t>Do they want results of the TNA process?</a:t>
            </a:r>
          </a:p>
          <a:p>
            <a:pPr lvl="2"/>
            <a:r>
              <a:rPr lang="en-US" sz="2200" dirty="0">
                <a:latin typeface="Calibri" pitchFamily="34" charset="0"/>
              </a:rPr>
              <a:t>Assurances of confidentiality of data and results</a:t>
            </a:r>
          </a:p>
          <a:p>
            <a:pPr lvl="1"/>
            <a:endParaRPr lang="en-US" dirty="0">
              <a:latin typeface="Calibri" pitchFamily="34" charset="0"/>
            </a:endParaRPr>
          </a:p>
        </p:txBody>
      </p:sp>
      <p:sp>
        <p:nvSpPr>
          <p:cNvPr id="3" name="Title 2"/>
          <p:cNvSpPr>
            <a:spLocks noGrp="1"/>
          </p:cNvSpPr>
          <p:nvPr>
            <p:ph type="title"/>
          </p:nvPr>
        </p:nvSpPr>
        <p:spPr>
          <a:xfrm>
            <a:off x="457200" y="274638"/>
            <a:ext cx="8229600" cy="868362"/>
          </a:xfrm>
        </p:spPr>
        <p:txBody>
          <a:bodyPr/>
          <a:lstStyle/>
          <a:p>
            <a:r>
              <a:rPr lang="en-US" dirty="0"/>
              <a:t>Components of a TNA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66800"/>
            <a:ext cx="8610600" cy="5334000"/>
          </a:xfrm>
        </p:spPr>
        <p:txBody>
          <a:bodyPr>
            <a:normAutofit/>
          </a:bodyPr>
          <a:lstStyle/>
          <a:p>
            <a:r>
              <a:rPr lang="en-US" sz="2600" dirty="0">
                <a:latin typeface="Calibri" pitchFamily="34" charset="0"/>
              </a:rPr>
              <a:t>Organizational Analysis (focus groups)</a:t>
            </a:r>
          </a:p>
          <a:p>
            <a:pPr lvl="1"/>
            <a:r>
              <a:rPr lang="en-US" sz="2400" dirty="0">
                <a:latin typeface="Calibri" pitchFamily="34" charset="0"/>
              </a:rPr>
              <a:t>Key goals</a:t>
            </a:r>
          </a:p>
          <a:p>
            <a:pPr lvl="2"/>
            <a:r>
              <a:rPr lang="en-US" sz="2200" dirty="0">
                <a:latin typeface="Calibri" pitchFamily="34" charset="0"/>
              </a:rPr>
              <a:t>Assess the context for training – the training climate?</a:t>
            </a:r>
          </a:p>
          <a:p>
            <a:pPr lvl="2"/>
            <a:r>
              <a:rPr lang="en-US" sz="2200" dirty="0">
                <a:latin typeface="Calibri" pitchFamily="34" charset="0"/>
              </a:rPr>
              <a:t>Determine overall organizational strategic goals, and the goals for training</a:t>
            </a:r>
          </a:p>
          <a:p>
            <a:pPr lvl="1"/>
            <a:r>
              <a:rPr lang="en-US" sz="2400" dirty="0">
                <a:latin typeface="Calibri" pitchFamily="34" charset="0"/>
              </a:rPr>
              <a:t>Themes</a:t>
            </a:r>
          </a:p>
          <a:p>
            <a:pPr lvl="2"/>
            <a:r>
              <a:rPr lang="en-US" sz="2200" dirty="0">
                <a:latin typeface="Calibri" pitchFamily="34" charset="0"/>
              </a:rPr>
              <a:t>What is the general strategic direction and goals of the company?</a:t>
            </a:r>
            <a:endParaRPr lang="en-US" dirty="0">
              <a:latin typeface="Calibri" pitchFamily="34" charset="0"/>
            </a:endParaRPr>
          </a:p>
          <a:p>
            <a:pPr lvl="2"/>
            <a:r>
              <a:rPr lang="en-US" sz="2200" dirty="0">
                <a:latin typeface="Calibri" pitchFamily="34" charset="0"/>
              </a:rPr>
              <a:t>How does development fit into business strategy?</a:t>
            </a:r>
          </a:p>
          <a:p>
            <a:pPr lvl="2"/>
            <a:r>
              <a:rPr lang="en-US" sz="2200" dirty="0">
                <a:latin typeface="Calibri" pitchFamily="34" charset="0"/>
              </a:rPr>
              <a:t>What are the developmental resources available?</a:t>
            </a:r>
          </a:p>
          <a:p>
            <a:pPr lvl="2"/>
            <a:r>
              <a:rPr lang="en-US" sz="2200" dirty="0">
                <a:latin typeface="Calibri" pitchFamily="34" charset="0"/>
              </a:rPr>
              <a:t>How will development be supported?</a:t>
            </a:r>
            <a:endParaRPr lang="en-US" sz="2000" dirty="0">
              <a:latin typeface="Calibri" pitchFamily="34" charset="0"/>
            </a:endParaRPr>
          </a:p>
          <a:p>
            <a:pPr lvl="2"/>
            <a:r>
              <a:rPr lang="en-US" sz="2200" dirty="0">
                <a:latin typeface="Calibri" pitchFamily="34" charset="0"/>
              </a:rPr>
              <a:t>What are the constraints to development?</a:t>
            </a:r>
          </a:p>
          <a:p>
            <a:pPr lvl="3"/>
            <a:r>
              <a:rPr lang="en-US" sz="2000" dirty="0">
                <a:latin typeface="Calibri" pitchFamily="34" charset="0"/>
              </a:rPr>
              <a:t>Internal constraints?</a:t>
            </a:r>
          </a:p>
          <a:p>
            <a:pPr lvl="3"/>
            <a:r>
              <a:rPr lang="en-US" sz="2000" dirty="0">
                <a:latin typeface="Calibri" pitchFamily="34" charset="0"/>
              </a:rPr>
              <a:t>External constraints (legal, regulatory, unions, </a:t>
            </a:r>
            <a:r>
              <a:rPr lang="en-US" sz="2000" dirty="0" err="1">
                <a:latin typeface="Calibri" pitchFamily="34" charset="0"/>
              </a:rPr>
              <a:t>etc</a:t>
            </a:r>
            <a:r>
              <a:rPr lang="en-US" sz="2000" dirty="0">
                <a:latin typeface="Calibri" pitchFamily="34" charset="0"/>
              </a:rPr>
              <a:t>)?</a:t>
            </a:r>
          </a:p>
        </p:txBody>
      </p:sp>
      <p:sp>
        <p:nvSpPr>
          <p:cNvPr id="3" name="Title 2"/>
          <p:cNvSpPr>
            <a:spLocks noGrp="1"/>
          </p:cNvSpPr>
          <p:nvPr>
            <p:ph type="title"/>
          </p:nvPr>
        </p:nvSpPr>
        <p:spPr>
          <a:xfrm>
            <a:off x="457200" y="274638"/>
            <a:ext cx="8229600" cy="868362"/>
          </a:xfrm>
        </p:spPr>
        <p:txBody>
          <a:bodyPr/>
          <a:lstStyle/>
          <a:p>
            <a:r>
              <a:rPr lang="en-US" dirty="0"/>
              <a:t>Components of a TNA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66800"/>
            <a:ext cx="8610600" cy="5334000"/>
          </a:xfrm>
        </p:spPr>
        <p:txBody>
          <a:bodyPr>
            <a:normAutofit/>
          </a:bodyPr>
          <a:lstStyle/>
          <a:p>
            <a:r>
              <a:rPr lang="en-US" sz="2600" dirty="0">
                <a:latin typeface="Calibri" pitchFamily="34" charset="0"/>
              </a:rPr>
              <a:t>Task Analysis</a:t>
            </a:r>
          </a:p>
          <a:p>
            <a:pPr lvl="1"/>
            <a:r>
              <a:rPr lang="en-US" sz="2400" dirty="0">
                <a:latin typeface="Calibri" pitchFamily="34" charset="0"/>
              </a:rPr>
              <a:t>Key goal</a:t>
            </a:r>
          </a:p>
          <a:p>
            <a:pPr lvl="2"/>
            <a:r>
              <a:rPr lang="en-US" sz="2200" dirty="0">
                <a:latin typeface="Calibri" pitchFamily="34" charset="0"/>
              </a:rPr>
              <a:t>Establishing key task performance requirements</a:t>
            </a:r>
          </a:p>
          <a:p>
            <a:pPr lvl="2"/>
            <a:r>
              <a:rPr lang="en-US" sz="2200" dirty="0">
                <a:latin typeface="Calibri" pitchFamily="34" charset="0"/>
              </a:rPr>
              <a:t>Establishing required KSAOs and competency models</a:t>
            </a:r>
          </a:p>
          <a:p>
            <a:pPr lvl="1"/>
            <a:r>
              <a:rPr lang="en-US" sz="2400" dirty="0">
                <a:latin typeface="Calibri" pitchFamily="34" charset="0"/>
              </a:rPr>
              <a:t>Themes</a:t>
            </a:r>
          </a:p>
          <a:p>
            <a:pPr lvl="2"/>
            <a:r>
              <a:rPr lang="en-US" sz="2200" dirty="0">
                <a:latin typeface="Calibri" pitchFamily="34" charset="0"/>
              </a:rPr>
              <a:t>What are the tasks that compose target job categories?</a:t>
            </a:r>
          </a:p>
          <a:p>
            <a:pPr lvl="2"/>
            <a:r>
              <a:rPr lang="en-US" sz="2200" dirty="0">
                <a:latin typeface="Calibri" pitchFamily="34" charset="0"/>
              </a:rPr>
              <a:t>What are the frequencies, importance, and difficulty levels of each task?</a:t>
            </a:r>
          </a:p>
          <a:p>
            <a:pPr lvl="2"/>
            <a:r>
              <a:rPr lang="en-US" dirty="0">
                <a:latin typeface="Calibri" pitchFamily="34" charset="0"/>
              </a:rPr>
              <a:t>What are the knowledge, skills, abilities, and other attributes necessary to complete task requirements?</a:t>
            </a:r>
          </a:p>
          <a:p>
            <a:pPr lvl="2"/>
            <a:r>
              <a:rPr lang="en-US" dirty="0">
                <a:latin typeface="Calibri" pitchFamily="34" charset="0"/>
              </a:rPr>
              <a:t>See page 136 in </a:t>
            </a:r>
            <a:r>
              <a:rPr lang="en-US" dirty="0" err="1">
                <a:latin typeface="Calibri" pitchFamily="34" charset="0"/>
              </a:rPr>
              <a:t>Noe</a:t>
            </a:r>
            <a:r>
              <a:rPr lang="en-US" dirty="0">
                <a:latin typeface="Calibri" pitchFamily="34" charset="0"/>
              </a:rPr>
              <a:t> (2013):  Steps in a task analysis</a:t>
            </a:r>
          </a:p>
          <a:p>
            <a:pPr lvl="2"/>
            <a:r>
              <a:rPr lang="en-US" dirty="0">
                <a:latin typeface="Calibri" pitchFamily="34" charset="0"/>
              </a:rPr>
              <a:t>See Tables 3.7 and 3.8</a:t>
            </a:r>
          </a:p>
        </p:txBody>
      </p:sp>
      <p:sp>
        <p:nvSpPr>
          <p:cNvPr id="3" name="Title 2"/>
          <p:cNvSpPr>
            <a:spLocks noGrp="1"/>
          </p:cNvSpPr>
          <p:nvPr>
            <p:ph type="title"/>
          </p:nvPr>
        </p:nvSpPr>
        <p:spPr>
          <a:xfrm>
            <a:off x="457200" y="274638"/>
            <a:ext cx="8229600" cy="868362"/>
          </a:xfrm>
        </p:spPr>
        <p:txBody>
          <a:bodyPr/>
          <a:lstStyle/>
          <a:p>
            <a:r>
              <a:rPr lang="en-US" dirty="0"/>
              <a:t>Components of a TNA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838200"/>
            <a:ext cx="8610600" cy="5334000"/>
          </a:xfrm>
        </p:spPr>
        <p:txBody>
          <a:bodyPr>
            <a:normAutofit lnSpcReduction="10000"/>
          </a:bodyPr>
          <a:lstStyle/>
          <a:p>
            <a:pPr>
              <a:lnSpc>
                <a:spcPct val="120000"/>
              </a:lnSpc>
              <a:spcBef>
                <a:spcPts val="0"/>
              </a:spcBef>
            </a:pPr>
            <a:r>
              <a:rPr lang="en-US" sz="2600" dirty="0">
                <a:latin typeface="Calibri" pitchFamily="34" charset="0"/>
              </a:rPr>
              <a:t>Person Analysis</a:t>
            </a:r>
          </a:p>
          <a:p>
            <a:pPr lvl="1">
              <a:lnSpc>
                <a:spcPct val="120000"/>
              </a:lnSpc>
              <a:spcBef>
                <a:spcPts val="0"/>
              </a:spcBef>
            </a:pPr>
            <a:r>
              <a:rPr lang="en-US" sz="2400" dirty="0">
                <a:latin typeface="Calibri" pitchFamily="34" charset="0"/>
              </a:rPr>
              <a:t>Key goals</a:t>
            </a:r>
          </a:p>
          <a:p>
            <a:pPr lvl="2">
              <a:lnSpc>
                <a:spcPct val="120000"/>
              </a:lnSpc>
              <a:spcBef>
                <a:spcPts val="0"/>
              </a:spcBef>
            </a:pPr>
            <a:r>
              <a:rPr lang="en-US" sz="2000" dirty="0">
                <a:latin typeface="Calibri" pitchFamily="34" charset="0"/>
              </a:rPr>
              <a:t>Determine levels of necessary KSAOs in current target employees</a:t>
            </a:r>
          </a:p>
          <a:p>
            <a:pPr lvl="2">
              <a:lnSpc>
                <a:spcPct val="120000"/>
              </a:lnSpc>
              <a:spcBef>
                <a:spcPts val="0"/>
              </a:spcBef>
            </a:pPr>
            <a:r>
              <a:rPr lang="en-US" sz="2000" dirty="0">
                <a:latin typeface="Calibri" pitchFamily="34" charset="0"/>
              </a:rPr>
              <a:t>Determine developmental readiness of current target employees</a:t>
            </a:r>
          </a:p>
          <a:p>
            <a:pPr lvl="1">
              <a:lnSpc>
                <a:spcPct val="120000"/>
              </a:lnSpc>
              <a:spcBef>
                <a:spcPts val="0"/>
              </a:spcBef>
            </a:pPr>
            <a:r>
              <a:rPr lang="en-US" sz="2400" dirty="0">
                <a:latin typeface="Calibri" pitchFamily="34" charset="0"/>
              </a:rPr>
              <a:t>Themes</a:t>
            </a:r>
          </a:p>
          <a:p>
            <a:pPr lvl="2">
              <a:lnSpc>
                <a:spcPct val="120000"/>
              </a:lnSpc>
              <a:spcBef>
                <a:spcPts val="0"/>
              </a:spcBef>
            </a:pPr>
            <a:r>
              <a:rPr lang="en-US" sz="2200" dirty="0">
                <a:latin typeface="Calibri" pitchFamily="34" charset="0"/>
              </a:rPr>
              <a:t>Who needs training</a:t>
            </a:r>
          </a:p>
          <a:p>
            <a:pPr lvl="3">
              <a:lnSpc>
                <a:spcPct val="120000"/>
              </a:lnSpc>
              <a:spcBef>
                <a:spcPts val="0"/>
              </a:spcBef>
            </a:pPr>
            <a:r>
              <a:rPr lang="en-US" sz="2000" dirty="0">
                <a:latin typeface="Calibri" pitchFamily="34" charset="0"/>
              </a:rPr>
              <a:t>What are current levels of targeted KSAOs </a:t>
            </a:r>
          </a:p>
          <a:p>
            <a:pPr lvl="2">
              <a:lnSpc>
                <a:spcPct val="120000"/>
              </a:lnSpc>
              <a:spcBef>
                <a:spcPts val="0"/>
              </a:spcBef>
            </a:pPr>
            <a:r>
              <a:rPr lang="en-US" sz="2200" dirty="0">
                <a:latin typeface="Calibri" pitchFamily="34" charset="0"/>
              </a:rPr>
              <a:t>What are the developmental readiness levels of potential trainees</a:t>
            </a:r>
          </a:p>
          <a:p>
            <a:pPr lvl="3">
              <a:lnSpc>
                <a:spcPct val="120000"/>
              </a:lnSpc>
              <a:spcBef>
                <a:spcPts val="0"/>
              </a:spcBef>
            </a:pPr>
            <a:r>
              <a:rPr lang="en-US" sz="2000" dirty="0">
                <a:latin typeface="Calibri" pitchFamily="34" charset="0"/>
              </a:rPr>
              <a:t>Ability to complete training</a:t>
            </a:r>
          </a:p>
          <a:p>
            <a:pPr lvl="3">
              <a:lnSpc>
                <a:spcPct val="120000"/>
              </a:lnSpc>
              <a:spcBef>
                <a:spcPts val="0"/>
              </a:spcBef>
            </a:pPr>
            <a:r>
              <a:rPr lang="en-US" sz="2000" dirty="0">
                <a:latin typeface="Calibri" pitchFamily="34" charset="0"/>
              </a:rPr>
              <a:t>Motivation to complete training</a:t>
            </a:r>
          </a:p>
          <a:p>
            <a:pPr lvl="2">
              <a:lnSpc>
                <a:spcPct val="120000"/>
              </a:lnSpc>
              <a:spcBef>
                <a:spcPts val="0"/>
              </a:spcBef>
            </a:pPr>
            <a:r>
              <a:rPr lang="en-US" dirty="0">
                <a:latin typeface="Calibri" pitchFamily="34" charset="0"/>
              </a:rPr>
              <a:t>What is the context of work, in terms of input, outputs, consequences and feedback that influence worker performance (See Figure 3.3 in </a:t>
            </a:r>
            <a:r>
              <a:rPr lang="en-US" dirty="0" err="1">
                <a:latin typeface="Calibri" pitchFamily="34" charset="0"/>
              </a:rPr>
              <a:t>Noe</a:t>
            </a:r>
            <a:r>
              <a:rPr lang="en-US" dirty="0">
                <a:latin typeface="Calibri" pitchFamily="34" charset="0"/>
              </a:rPr>
              <a:t>, 2013)</a:t>
            </a:r>
          </a:p>
          <a:p>
            <a:pPr lvl="2">
              <a:lnSpc>
                <a:spcPct val="120000"/>
              </a:lnSpc>
              <a:spcBef>
                <a:spcPts val="0"/>
              </a:spcBef>
            </a:pPr>
            <a:r>
              <a:rPr lang="en-US" dirty="0">
                <a:latin typeface="Calibri" pitchFamily="34" charset="0"/>
              </a:rPr>
              <a:t>Is training the best solution?</a:t>
            </a:r>
          </a:p>
          <a:p>
            <a:pPr lvl="1">
              <a:spcBef>
                <a:spcPts val="600"/>
              </a:spcBef>
              <a:spcAft>
                <a:spcPts val="600"/>
              </a:spcAft>
            </a:pPr>
            <a:endParaRPr lang="en-US" dirty="0">
              <a:latin typeface="Calibri" pitchFamily="34" charset="0"/>
            </a:endParaRPr>
          </a:p>
        </p:txBody>
      </p:sp>
      <p:sp>
        <p:nvSpPr>
          <p:cNvPr id="3" name="Title 2"/>
          <p:cNvSpPr>
            <a:spLocks noGrp="1"/>
          </p:cNvSpPr>
          <p:nvPr>
            <p:ph type="title"/>
          </p:nvPr>
        </p:nvSpPr>
        <p:spPr>
          <a:xfrm>
            <a:off x="457200" y="274638"/>
            <a:ext cx="8229600" cy="715962"/>
          </a:xfrm>
        </p:spPr>
        <p:txBody>
          <a:bodyPr>
            <a:normAutofit fontScale="90000"/>
          </a:bodyPr>
          <a:lstStyle/>
          <a:p>
            <a:r>
              <a:rPr lang="en-US" dirty="0"/>
              <a:t>Components of a TNA</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280</TotalTime>
  <Words>914</Words>
  <Application>Microsoft Office PowerPoint</Application>
  <PresentationFormat>On-screen Show (4:3)</PresentationFormat>
  <Paragraphs>110</Paragraphs>
  <Slides>14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Calibri</vt:lpstr>
      <vt:lpstr>Lucida Sans Unicode</vt:lpstr>
      <vt:lpstr>Verdana</vt:lpstr>
      <vt:lpstr>Wingdings 2</vt:lpstr>
      <vt:lpstr>Wingdings 3</vt:lpstr>
      <vt:lpstr>Concourse</vt:lpstr>
      <vt:lpstr>Psych 638:  Training needs assessment </vt:lpstr>
      <vt:lpstr>Introduction to  Training Needs Assessment (TNA)</vt:lpstr>
      <vt:lpstr>Needs Assessment Process</vt:lpstr>
      <vt:lpstr>PowerPoint Presentation</vt:lpstr>
      <vt:lpstr>Why a Training Needs Assessment?</vt:lpstr>
      <vt:lpstr>Components of a TNA</vt:lpstr>
      <vt:lpstr>Components of a TNA</vt:lpstr>
      <vt:lpstr>Components of a TNA</vt:lpstr>
      <vt:lpstr>Components of a TNA</vt:lpstr>
      <vt:lpstr>Methods used in a TNA</vt:lpstr>
      <vt:lpstr>PowerPoint Presentation</vt:lpstr>
      <vt:lpstr>Enhancing Transfer of Training</vt:lpstr>
      <vt:lpstr>Why Evaluate a Training Program?</vt:lpstr>
      <vt:lpstr>Training Evaluation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 435: Introduction to Training; Learning Theories</dc:title>
  <dc:creator>Steve</dc:creator>
  <cp:lastModifiedBy>Vicki Wang</cp:lastModifiedBy>
  <cp:revision>34</cp:revision>
  <dcterms:created xsi:type="dcterms:W3CDTF">2011-01-31T15:05:07Z</dcterms:created>
  <dcterms:modified xsi:type="dcterms:W3CDTF">2016-07-28T00:53:48Z</dcterms:modified>
</cp:coreProperties>
</file>